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sldIdLst>
    <p:sldId id="322" r:id="rId2"/>
    <p:sldId id="399" r:id="rId3"/>
    <p:sldId id="341" r:id="rId4"/>
    <p:sldId id="403" r:id="rId5"/>
    <p:sldId id="400" r:id="rId6"/>
    <p:sldId id="401" r:id="rId7"/>
    <p:sldId id="347" r:id="rId8"/>
    <p:sldId id="334" r:id="rId9"/>
    <p:sldId id="348" r:id="rId10"/>
    <p:sldId id="350" r:id="rId11"/>
    <p:sldId id="351" r:id="rId12"/>
    <p:sldId id="331" r:id="rId13"/>
    <p:sldId id="353" r:id="rId14"/>
    <p:sldId id="332" r:id="rId15"/>
    <p:sldId id="335" r:id="rId16"/>
    <p:sldId id="340" r:id="rId17"/>
    <p:sldId id="346"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yanje" initials="JR" lastIdx="4" clrIdx="0"/>
  <p:cmAuthor id="1" name="Susan C Berlam" initials="scb" lastIdx="6" clrIdx="1"/>
  <p:cmAuthor id="2" name="Jeffrey Weber" initials="JW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20"/>
    <p:restoredTop sz="75294" autoAdjust="0"/>
  </p:normalViewPr>
  <p:slideViewPr>
    <p:cSldViewPr>
      <p:cViewPr varScale="1">
        <p:scale>
          <a:sx n="55" d="100"/>
          <a:sy n="55" d="100"/>
        </p:scale>
        <p:origin x="-157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8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PDA%20Presentation%20version%201_3.ppt%20(Compatibility%20Mode)"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5201698513809"/>
          <c:y val="0.57060518731988685"/>
          <c:w val="0.18895966029724043"/>
          <c:h val="0.25648414985590856"/>
        </c:manualLayout>
      </c:layout>
      <c:pieChart>
        <c:varyColors val="1"/>
        <c:ser>
          <c:idx val="0"/>
          <c:order val="0"/>
          <c:spPr>
            <a:solidFill>
              <a:srgbClr val="9999FF"/>
            </a:solidFill>
            <a:ln w="12700">
              <a:solidFill>
                <a:srgbClr val="000000"/>
              </a:solidFill>
              <a:prstDash val="solid"/>
            </a:ln>
          </c:spPr>
          <c:dPt>
            <c:idx val="1"/>
            <c:bubble3D val="0"/>
            <c:spPr>
              <a:solidFill>
                <a:srgbClr val="993366"/>
              </a:solidFill>
              <a:ln w="12700">
                <a:solidFill>
                  <a:srgbClr val="000000"/>
                </a:solidFill>
                <a:prstDash val="solid"/>
              </a:ln>
            </c:spPr>
          </c:dPt>
          <c:dPt>
            <c:idx val="2"/>
            <c:bubble3D val="0"/>
            <c:spPr>
              <a:solidFill>
                <a:srgbClr val="FFFFCC"/>
              </a:solidFill>
              <a:ln w="12700">
                <a:solidFill>
                  <a:srgbClr val="000000"/>
                </a:solidFill>
                <a:prstDash val="solid"/>
              </a:ln>
            </c:spPr>
          </c:dPt>
          <c:dPt>
            <c:idx val="3"/>
            <c:bubble3D val="0"/>
            <c:spPr>
              <a:solidFill>
                <a:srgbClr val="CCFFFF"/>
              </a:solidFill>
              <a:ln w="12700">
                <a:solidFill>
                  <a:srgbClr val="000000"/>
                </a:solidFill>
                <a:prstDash val="solid"/>
              </a:ln>
            </c:spPr>
          </c:dPt>
          <c:dPt>
            <c:idx val="4"/>
            <c:bubble3D val="0"/>
            <c:spPr>
              <a:solidFill>
                <a:srgbClr val="660066"/>
              </a:solidFill>
              <a:ln w="12700">
                <a:solidFill>
                  <a:srgbClr val="000000"/>
                </a:solidFill>
                <a:prstDash val="solid"/>
              </a:ln>
            </c:spPr>
          </c:dPt>
          <c:dLbls>
            <c:dLbl>
              <c:idx val="0"/>
              <c:layout>
                <c:manualLayout>
                  <c:x val="4.4904901754630834E-2"/>
                  <c:y val="-5.4489156326380232E-2"/>
                </c:manualLayout>
              </c:layout>
              <c:dLblPos val="bestFit"/>
              <c:showLegendKey val="0"/>
              <c:showVal val="0"/>
              <c:showCatName val="1"/>
              <c:showSerName val="0"/>
              <c:showPercent val="1"/>
              <c:showBubbleSize val="0"/>
              <c:separator> </c:separator>
            </c:dLbl>
            <c:dLbl>
              <c:idx val="1"/>
              <c:layout>
                <c:manualLayout>
                  <c:x val="7.3152080692026111E-2"/>
                  <c:y val="-4.3036967365765733E-3"/>
                </c:manualLayout>
              </c:layout>
              <c:tx>
                <c:rich>
                  <a:bodyPr/>
                  <a:lstStyle/>
                  <a:p>
                    <a:pPr>
                      <a:defRPr sz="1950" b="0" i="0" u="none" strike="noStrike" baseline="0">
                        <a:solidFill>
                          <a:srgbClr val="000000"/>
                        </a:solidFill>
                        <a:latin typeface="Arial"/>
                        <a:ea typeface="Arial"/>
                        <a:cs typeface="Arial"/>
                      </a:defRPr>
                    </a:pPr>
                    <a:r>
                      <a:rPr lang="en-US"/>
                      <a:t>API/Raw Mtls 1%</a:t>
                    </a:r>
                  </a:p>
                </c:rich>
              </c:tx>
              <c:spPr>
                <a:noFill/>
                <a:ln w="25400">
                  <a:noFill/>
                </a:ln>
              </c:spPr>
              <c:dLblPos val="bestFit"/>
              <c:showLegendKey val="0"/>
              <c:showVal val="0"/>
              <c:showCatName val="0"/>
              <c:showSerName val="0"/>
              <c:showPercent val="0"/>
              <c:showBubbleSize val="0"/>
            </c:dLbl>
            <c:dLbl>
              <c:idx val="2"/>
              <c:layout>
                <c:manualLayout>
                  <c:x val="6.6046088312070331E-2"/>
                  <c:y val="0.14412850602322438"/>
                </c:manualLayout>
              </c:layout>
              <c:dLblPos val="bestFit"/>
              <c:showLegendKey val="0"/>
              <c:showVal val="0"/>
              <c:showCatName val="1"/>
              <c:showSerName val="0"/>
              <c:showPercent val="1"/>
              <c:showBubbleSize val="0"/>
              <c:separator> </c:separator>
            </c:dLbl>
            <c:dLbl>
              <c:idx val="3"/>
              <c:layout>
                <c:manualLayout>
                  <c:x val="-9.0490193629108484E-2"/>
                  <c:y val="-6.0749072842529988E-3"/>
                </c:manualLayout>
              </c:layout>
              <c:tx>
                <c:rich>
                  <a:bodyPr/>
                  <a:lstStyle/>
                  <a:p>
                    <a:pPr>
                      <a:defRPr sz="1950" b="0" i="0" u="none" strike="noStrike" baseline="0">
                        <a:solidFill>
                          <a:srgbClr val="000000"/>
                        </a:solidFill>
                        <a:latin typeface="Arial"/>
                        <a:ea typeface="Arial"/>
                        <a:cs typeface="Arial"/>
                      </a:defRPr>
                    </a:pPr>
                    <a:r>
                      <a:rPr lang="en-US"/>
                      <a:t>Environmental Monitoring 85%</a:t>
                    </a:r>
                  </a:p>
                </c:rich>
              </c:tx>
              <c:spPr>
                <a:noFill/>
                <a:ln w="25400">
                  <a:noFill/>
                </a:ln>
              </c:spPr>
              <c:dLblPos val="bestFit"/>
              <c:showLegendKey val="0"/>
              <c:showVal val="0"/>
              <c:showCatName val="0"/>
              <c:showSerName val="0"/>
              <c:showPercent val="0"/>
              <c:showBubbleSize val="0"/>
            </c:dLbl>
            <c:dLbl>
              <c:idx val="4"/>
              <c:layout>
                <c:manualLayout>
                  <c:x val="-1.2203855688703495E-2"/>
                  <c:y val="-6.8073192530682766E-2"/>
                </c:manualLayout>
              </c:layout>
              <c:dLblPos val="bestFit"/>
              <c:showLegendKey val="0"/>
              <c:showVal val="0"/>
              <c:showCatName val="1"/>
              <c:showSerName val="0"/>
              <c:showPercent val="1"/>
              <c:showBubbleSize val="0"/>
              <c:separator> </c:separator>
            </c:dLbl>
            <c:numFmt formatCode="0%" sourceLinked="0"/>
            <c:spPr>
              <a:noFill/>
              <a:ln w="25400">
                <a:noFill/>
              </a:ln>
            </c:spPr>
            <c:txPr>
              <a:bodyPr/>
              <a:lstStyle/>
              <a:p>
                <a:pPr>
                  <a:defRPr sz="1950" b="0" i="0" u="none" strike="noStrike" baseline="0">
                    <a:solidFill>
                      <a:srgbClr val="000000"/>
                    </a:solidFill>
                    <a:latin typeface="Arial"/>
                    <a:ea typeface="Arial"/>
                    <a:cs typeface="Arial"/>
                  </a:defRPr>
                </a:pPr>
                <a:endParaRPr lang="en-US"/>
              </a:p>
            </c:txPr>
            <c:showLegendKey val="0"/>
            <c:showVal val="0"/>
            <c:showCatName val="1"/>
            <c:showSerName val="0"/>
            <c:showPercent val="1"/>
            <c:showBubbleSize val="0"/>
            <c:separator> </c:separator>
            <c:showLeaderLines val="1"/>
            <c:leaderLines>
              <c:spPr>
                <a:ln w="12700">
                  <a:solidFill>
                    <a:srgbClr val="000000"/>
                  </a:solidFill>
                  <a:prstDash val="solid"/>
                </a:ln>
              </c:spPr>
            </c:leaderLines>
          </c:dLbls>
          <c:cat>
            <c:strRef>
              <c:f>'[Chart in PDA Presentation version 1_3.ppt (Compatibility Mode)]Analysis'!$B$12:$B$16</c:f>
              <c:strCache>
                <c:ptCount val="5"/>
                <c:pt idx="0">
                  <c:v>Water</c:v>
                </c:pt>
                <c:pt idx="1">
                  <c:v>API/Raw Mtls</c:v>
                </c:pt>
                <c:pt idx="2">
                  <c:v>Finished</c:v>
                </c:pt>
                <c:pt idx="3">
                  <c:v>EM</c:v>
                </c:pt>
                <c:pt idx="4">
                  <c:v>Other</c:v>
                </c:pt>
              </c:strCache>
            </c:strRef>
          </c:cat>
          <c:val>
            <c:numRef>
              <c:f>'[Chart in PDA Presentation version 1_3.ppt (Compatibility Mode)]Analysis'!$C$12:$C$16</c:f>
              <c:numCache>
                <c:formatCode>0.0%</c:formatCode>
                <c:ptCount val="5"/>
                <c:pt idx="0">
                  <c:v>8.716126056662829E-2</c:v>
                </c:pt>
                <c:pt idx="1">
                  <c:v>7.7790804524858412E-3</c:v>
                </c:pt>
                <c:pt idx="2">
                  <c:v>2.8116649238991424E-2</c:v>
                </c:pt>
                <c:pt idx="3">
                  <c:v>0.85314719167978315</c:v>
                </c:pt>
                <c:pt idx="4">
                  <c:v>2.3261545394692797E-2</c:v>
                </c:pt>
              </c:numCache>
            </c:numRef>
          </c:val>
        </c:ser>
        <c:dLbls>
          <c:showLegendKey val="0"/>
          <c:showVal val="0"/>
          <c:showCatName val="1"/>
          <c:showSerName val="0"/>
          <c:showPercent val="1"/>
          <c:showBubbleSize val="0"/>
          <c:showLeaderLines val="1"/>
        </c:dLbls>
        <c:firstSliceAng val="50"/>
      </c:pieChart>
      <c:spPr>
        <a:noFill/>
        <a:ln w="25400">
          <a:noFill/>
        </a:ln>
      </c:spPr>
    </c:plotArea>
    <c:plotVisOnly val="1"/>
    <c:dispBlanksAs val="zero"/>
    <c:showDLblsOverMax val="0"/>
  </c:chart>
  <c:spPr>
    <a:noFill/>
    <a:ln w="9525">
      <a:noFill/>
    </a:ln>
  </c:spPr>
  <c:txPr>
    <a:bodyPr/>
    <a:lstStyle/>
    <a:p>
      <a:pPr>
        <a:defRPr sz="1950" b="0" i="0" u="none" strike="noStrike" baseline="0">
          <a:solidFill>
            <a:srgbClr val="000000"/>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7AD64F6-6FB8-4B3C-B6D9-574CD7B74AC4}" type="datetimeFigureOut">
              <a:rPr lang="en-US" smtClean="0"/>
              <a:pPr/>
              <a:t>11/5/2013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99CC96A-2A0A-4F4A-A3D6-E7DA05216E15}" type="slidenum">
              <a:rPr lang="en-US" smtClean="0"/>
              <a:pPr/>
              <a:t>‹#›</a:t>
            </a:fld>
            <a:endParaRPr lang="en-US"/>
          </a:p>
        </p:txBody>
      </p:sp>
    </p:spTree>
    <p:extLst>
      <p:ext uri="{BB962C8B-B14F-4D97-AF65-F5344CB8AC3E}">
        <p14:creationId xmlns:p14="http://schemas.microsoft.com/office/powerpoint/2010/main" val="1707913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Abstract:</a:t>
            </a:r>
            <a:r>
              <a:rPr lang="en-US" b="1" baseline="0" dirty="0" smtClean="0"/>
              <a:t> </a:t>
            </a:r>
            <a:r>
              <a:rPr lang="en-US" sz="1200" kern="1200" baseline="0" dirty="0" smtClean="0">
                <a:solidFill>
                  <a:schemeClr val="tx1"/>
                </a:solidFill>
                <a:latin typeface="+mn-lt"/>
                <a:ea typeface="+mn-ea"/>
                <a:cs typeface="+mn-cs"/>
              </a:rPr>
              <a:t>Process Analytical Technology has become recognized as an important set of tools to improve pharmaceutical and laboratory</a:t>
            </a:r>
          </a:p>
          <a:p>
            <a:r>
              <a:rPr lang="en-US" sz="1200" kern="1200" baseline="0" dirty="0" smtClean="0">
                <a:solidFill>
                  <a:schemeClr val="tx1"/>
                </a:solidFill>
                <a:latin typeface="+mn-lt"/>
                <a:ea typeface="+mn-ea"/>
                <a:cs typeface="+mn-cs"/>
              </a:rPr>
              <a:t>operations. Rapid Microbiological Methods (RMM) will be presented including the development of novel technologies that solve real world</a:t>
            </a:r>
          </a:p>
          <a:p>
            <a:r>
              <a:rPr lang="en-US" sz="1200" kern="1200" baseline="0" dirty="0" smtClean="0">
                <a:solidFill>
                  <a:schemeClr val="tx1"/>
                </a:solidFill>
                <a:latin typeface="+mn-lt"/>
                <a:ea typeface="+mn-ea"/>
                <a:cs typeface="+mn-cs"/>
              </a:rPr>
              <a:t>business problems and create value to organizations. This presentation provides an introduction to RMMs, review of systems, and</a:t>
            </a:r>
          </a:p>
          <a:p>
            <a:r>
              <a:rPr lang="en-US" sz="1200" kern="1200" baseline="0" dirty="0" smtClean="0">
                <a:solidFill>
                  <a:schemeClr val="tx1"/>
                </a:solidFill>
                <a:latin typeface="+mn-lt"/>
                <a:ea typeface="+mn-ea"/>
                <a:cs typeface="+mn-cs"/>
              </a:rPr>
              <a:t>approaches for the application to environmental monitoring and troubleshooting using RMM systems.</a:t>
            </a:r>
            <a:endParaRPr lang="en-US" b="1" baseline="0" dirty="0" smtClean="0"/>
          </a:p>
          <a:p>
            <a:endParaRPr lang="en-US" b="1" dirty="0" smtClean="0"/>
          </a:p>
          <a:p>
            <a:r>
              <a:rPr lang="en-US" b="1" dirty="0" smtClean="0"/>
              <a:t>Purpose of presentation:</a:t>
            </a:r>
            <a:r>
              <a:rPr lang="en-US" b="1" baseline="0" dirty="0" smtClean="0"/>
              <a:t> </a:t>
            </a:r>
            <a:r>
              <a:rPr lang="en-US" baseline="0" dirty="0" smtClean="0"/>
              <a:t>To serve as a the starting point for the development of future state of micro testing.  Currently we perform discrete testing and do not use the results effectively across the manufacturing cycle.  This is amplified by micro testing as the tests are rather slow and provide results retrospectively.</a:t>
            </a:r>
          </a:p>
          <a:p>
            <a:r>
              <a:rPr lang="en-US" b="1" baseline="0" dirty="0" smtClean="0"/>
              <a:t>Audience: </a:t>
            </a:r>
            <a:r>
              <a:rPr lang="en-US" b="0" baseline="0" dirty="0" smtClean="0"/>
              <a:t>Process engineers, regulatory agency senior management, and vendors.</a:t>
            </a:r>
            <a:endParaRPr lang="en-US" b="1" dirty="0"/>
          </a:p>
        </p:txBody>
      </p:sp>
      <p:sp>
        <p:nvSpPr>
          <p:cNvPr id="4" name="Slide Number Placeholder 3"/>
          <p:cNvSpPr>
            <a:spLocks noGrp="1"/>
          </p:cNvSpPr>
          <p:nvPr>
            <p:ph type="sldNum" sz="quarter" idx="10"/>
          </p:nvPr>
        </p:nvSpPr>
        <p:spPr/>
        <p:txBody>
          <a:bodyPr/>
          <a:lstStyle/>
          <a:p>
            <a:fld id="{75A3E83C-0C70-4443-AF78-94417D5B88F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current testing that</a:t>
            </a:r>
            <a:r>
              <a:rPr lang="en-US" baseline="0" dirty="0" smtClean="0"/>
              <a:t> the RMMs are measured against are not great, but are validated.  Moving towards a risk-based analysis.  </a:t>
            </a:r>
          </a:p>
          <a:p>
            <a:endParaRPr lang="en-US" baseline="0" dirty="0" smtClean="0"/>
          </a:p>
          <a:p>
            <a:r>
              <a:rPr lang="en-US" baseline="0" dirty="0" smtClean="0"/>
              <a:t>There is definitely a difference between regulatory requirement versus process capability</a:t>
            </a:r>
            <a:endParaRPr lang="en-US" dirty="0"/>
          </a:p>
        </p:txBody>
      </p:sp>
      <p:sp>
        <p:nvSpPr>
          <p:cNvPr id="4" name="Slide Number Placeholder 3"/>
          <p:cNvSpPr>
            <a:spLocks noGrp="1"/>
          </p:cNvSpPr>
          <p:nvPr>
            <p:ph type="sldNum" sz="quarter" idx="10"/>
          </p:nvPr>
        </p:nvSpPr>
        <p:spPr/>
        <p:txBody>
          <a:bodyPr/>
          <a:lstStyle/>
          <a:p>
            <a:fld id="{75A3E83C-0C70-4443-AF78-94417D5B88F3}"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a</a:t>
            </a:r>
            <a:r>
              <a:rPr lang="en-US" baseline="0" dirty="0" smtClean="0"/>
              <a:t> difference in the implementation of the systems and the use of the results based on the system owner.  As indicated, the PAT areas use the results to adjust the process rather than regulatory release.  The Labs (QC) see RMMs as a tool to remove bottlenecks and improve the flow through the laboratories.</a:t>
            </a:r>
            <a:endParaRPr lang="en-US" dirty="0"/>
          </a:p>
        </p:txBody>
      </p:sp>
      <p:sp>
        <p:nvSpPr>
          <p:cNvPr id="4" name="Slide Number Placeholder 3"/>
          <p:cNvSpPr>
            <a:spLocks noGrp="1"/>
          </p:cNvSpPr>
          <p:nvPr>
            <p:ph type="sldNum" sz="quarter" idx="10"/>
          </p:nvPr>
        </p:nvSpPr>
        <p:spPr/>
        <p:txBody>
          <a:bodyPr/>
          <a:lstStyle/>
          <a:p>
            <a:fld id="{75A3E83C-0C70-4443-AF78-94417D5B88F3}"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Growth based – slow</a:t>
            </a:r>
          </a:p>
          <a:p>
            <a:r>
              <a:rPr lang="en-US" dirty="0" smtClean="0"/>
              <a:t>Limited by compendial requirements, often</a:t>
            </a:r>
            <a:r>
              <a:rPr lang="en-US" baseline="0" dirty="0" smtClean="0"/>
              <a:t> a “red herring” to limit the systems to the current state of testing.</a:t>
            </a:r>
            <a:endParaRPr lang="en-US" dirty="0" smtClean="0"/>
          </a:p>
          <a:p>
            <a:endParaRPr lang="en-US" dirty="0"/>
          </a:p>
        </p:txBody>
      </p:sp>
      <p:sp>
        <p:nvSpPr>
          <p:cNvPr id="4" name="Slide Number Placeholder 3"/>
          <p:cNvSpPr>
            <a:spLocks noGrp="1"/>
          </p:cNvSpPr>
          <p:nvPr>
            <p:ph type="sldNum" sz="quarter" idx="10"/>
          </p:nvPr>
        </p:nvSpPr>
        <p:spPr/>
        <p:txBody>
          <a:bodyPr/>
          <a:lstStyle/>
          <a:p>
            <a:fld id="{75A3E83C-0C70-4443-AF78-94417D5B88F3}"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future of</a:t>
            </a:r>
            <a:r>
              <a:rPr lang="en-US" baseline="0" dirty="0" smtClean="0"/>
              <a:t> micro testing is incorporated into the manufacturing cycle similar to PAT or other engineering controls.  The measurement systems and results are used to control the process.</a:t>
            </a:r>
            <a:endParaRPr lang="en-US" dirty="0"/>
          </a:p>
        </p:txBody>
      </p:sp>
      <p:sp>
        <p:nvSpPr>
          <p:cNvPr id="4" name="Slide Number Placeholder 3"/>
          <p:cNvSpPr>
            <a:spLocks noGrp="1"/>
          </p:cNvSpPr>
          <p:nvPr>
            <p:ph type="sldNum" sz="quarter" idx="10"/>
          </p:nvPr>
        </p:nvSpPr>
        <p:spPr/>
        <p:txBody>
          <a:bodyPr/>
          <a:lstStyle/>
          <a:p>
            <a:fld id="{75A3E83C-0C70-4443-AF78-94417D5B88F3}"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future</a:t>
            </a:r>
            <a:r>
              <a:rPr lang="en-US" baseline="0" dirty="0" smtClean="0"/>
              <a:t> platforms will serve the largest micro testing loads: environmental monitoring 85%, water testing 10%, product 4%, and other 1%.  The product may be the most value added from cost / return testing, the EM testing offers the biggest volume and overhead reductions.</a:t>
            </a:r>
            <a:endParaRPr lang="en-US" dirty="0"/>
          </a:p>
        </p:txBody>
      </p:sp>
      <p:sp>
        <p:nvSpPr>
          <p:cNvPr id="4" name="Slide Number Placeholder 3"/>
          <p:cNvSpPr>
            <a:spLocks noGrp="1"/>
          </p:cNvSpPr>
          <p:nvPr>
            <p:ph type="sldNum" sz="quarter" idx="10"/>
          </p:nvPr>
        </p:nvSpPr>
        <p:spPr/>
        <p:txBody>
          <a:bodyPr/>
          <a:lstStyle/>
          <a:p>
            <a:fld id="{75A3E83C-0C70-4443-AF78-94417D5B88F3}"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online TOC should be used as the model for online bioburden and endotoxin</a:t>
            </a:r>
            <a:r>
              <a:rPr lang="en-US" baseline="0" dirty="0" smtClean="0"/>
              <a:t> systems rather than waiting for the compendia or Agencies to develop guidance that may limit flexibility.  There was no previous guidance for the move from laboratory sampling to online TOC and it was driven by the qualified utilities groups cost savings and improved process understanding.</a:t>
            </a:r>
            <a:endParaRPr lang="en-US" dirty="0"/>
          </a:p>
        </p:txBody>
      </p:sp>
      <p:sp>
        <p:nvSpPr>
          <p:cNvPr id="4" name="Slide Number Placeholder 3"/>
          <p:cNvSpPr>
            <a:spLocks noGrp="1"/>
          </p:cNvSpPr>
          <p:nvPr>
            <p:ph type="sldNum" sz="quarter" idx="10"/>
          </p:nvPr>
        </p:nvSpPr>
        <p:spPr/>
        <p:txBody>
          <a:bodyPr/>
          <a:lstStyle/>
          <a:p>
            <a:fld id="{75A3E83C-0C70-4443-AF78-94417D5B88F3}"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Very</a:t>
            </a:r>
            <a:r>
              <a:rPr lang="en-US" baseline="0" dirty="0" smtClean="0"/>
              <a:t> successful implementation of the CRL EndoSafe was completed within Pfizer as the system offered a reduced testing workload, compendial equivalence, and portability.  </a:t>
            </a:r>
          </a:p>
          <a:p>
            <a:endParaRPr lang="en-US" baseline="0" dirty="0" smtClean="0"/>
          </a:p>
          <a:p>
            <a:r>
              <a:rPr lang="en-US" baseline="0" dirty="0" smtClean="0"/>
              <a:t>Enables “on-demand” testing.</a:t>
            </a:r>
            <a:endParaRPr lang="en-US" dirty="0"/>
          </a:p>
        </p:txBody>
      </p:sp>
      <p:sp>
        <p:nvSpPr>
          <p:cNvPr id="4" name="Slide Number Placeholder 3"/>
          <p:cNvSpPr>
            <a:spLocks noGrp="1"/>
          </p:cNvSpPr>
          <p:nvPr>
            <p:ph type="sldNum" sz="quarter" idx="10"/>
          </p:nvPr>
        </p:nvSpPr>
        <p:spPr/>
        <p:txBody>
          <a:bodyPr/>
          <a:lstStyle/>
          <a:p>
            <a:fld id="{75A3E83C-0C70-4443-AF78-94417D5B88F3}"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Orthogonal</a:t>
            </a:r>
            <a:r>
              <a:rPr lang="en-US" baseline="0" dirty="0" smtClean="0"/>
              <a:t> testing to current platforms.  How do we move to completely different metrics for product control and quality?</a:t>
            </a:r>
          </a:p>
          <a:p>
            <a:r>
              <a:rPr lang="en-US" baseline="0" dirty="0" smtClean="0"/>
              <a:t>There are issues with new platforms that provide newer or more sensitive results.  Next slide provides illustration.</a:t>
            </a:r>
            <a:endParaRPr lang="en-US" dirty="0"/>
          </a:p>
        </p:txBody>
      </p:sp>
      <p:sp>
        <p:nvSpPr>
          <p:cNvPr id="4" name="Slide Number Placeholder 3"/>
          <p:cNvSpPr>
            <a:spLocks noGrp="1"/>
          </p:cNvSpPr>
          <p:nvPr>
            <p:ph type="sldNum" sz="quarter" idx="10"/>
          </p:nvPr>
        </p:nvSpPr>
        <p:spPr/>
        <p:txBody>
          <a:bodyPr/>
          <a:lstStyle/>
          <a:p>
            <a:fld id="{75A3E83C-0C70-4443-AF78-94417D5B88F3}"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A3E83C-0C70-4443-AF78-94417D5B88F3}"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grpSp>
        <p:nvGrpSpPr>
          <p:cNvPr id="2" name="Group 8"/>
          <p:cNvGrpSpPr/>
          <p:nvPr/>
        </p:nvGrpSpPr>
        <p:grpSpPr>
          <a:xfrm>
            <a:off x="-1" y="654270"/>
            <a:ext cx="9144002" cy="5113282"/>
            <a:chOff x="-1" y="654270"/>
            <a:chExt cx="9144002" cy="5113282"/>
          </a:xfrm>
        </p:grpSpPr>
        <p:sp>
          <p:nvSpPr>
            <p:cNvPr id="7" name="Freeform 6"/>
            <p:cNvSpPr/>
            <p:nvPr userDrawn="1"/>
          </p:nvSpPr>
          <p:spPr>
            <a:xfrm>
              <a:off x="1" y="689867"/>
              <a:ext cx="9144000" cy="5059871"/>
            </a:xfrm>
            <a:custGeom>
              <a:avLst/>
              <a:gdLst>
                <a:gd name="connsiteX0" fmla="*/ 0 w 4945911"/>
                <a:gd name="connsiteY0" fmla="*/ 0 h 2900916"/>
                <a:gd name="connsiteX1" fmla="*/ 1010093 w 4945911"/>
                <a:gd name="connsiteY1" fmla="*/ 2519916 h 2900916"/>
                <a:gd name="connsiteX2" fmla="*/ 4412511 w 4945911"/>
                <a:gd name="connsiteY2" fmla="*/ 2286000 h 2900916"/>
                <a:gd name="connsiteX3" fmla="*/ 4210493 w 4945911"/>
                <a:gd name="connsiteY3" fmla="*/ 212651 h 2900916"/>
                <a:gd name="connsiteX0" fmla="*/ 0 w 4945911"/>
                <a:gd name="connsiteY0" fmla="*/ 0 h 2900916"/>
                <a:gd name="connsiteX1" fmla="*/ 1010093 w 4945911"/>
                <a:gd name="connsiteY1" fmla="*/ 2519916 h 2900916"/>
                <a:gd name="connsiteX2" fmla="*/ 4412511 w 4945911"/>
                <a:gd name="connsiteY2" fmla="*/ 2286000 h 2900916"/>
                <a:gd name="connsiteX3" fmla="*/ 4210493 w 4945911"/>
                <a:gd name="connsiteY3" fmla="*/ 212651 h 2900916"/>
                <a:gd name="connsiteX4" fmla="*/ 0 w 4945911"/>
                <a:gd name="connsiteY4" fmla="*/ 0 h 2900916"/>
                <a:gd name="connsiteX0" fmla="*/ 0 w 9458546"/>
                <a:gd name="connsiteY0" fmla="*/ 455428 h 3356344"/>
                <a:gd name="connsiteX1" fmla="*/ 1010093 w 9458546"/>
                <a:gd name="connsiteY1" fmla="*/ 2975344 h 3356344"/>
                <a:gd name="connsiteX2" fmla="*/ 4412511 w 9458546"/>
                <a:gd name="connsiteY2" fmla="*/ 2741428 h 3356344"/>
                <a:gd name="connsiteX3" fmla="*/ 9090837 w 9458546"/>
                <a:gd name="connsiteY3" fmla="*/ 0 h 3356344"/>
                <a:gd name="connsiteX4" fmla="*/ 0 w 9458546"/>
                <a:gd name="connsiteY4" fmla="*/ 455428 h 3356344"/>
                <a:gd name="connsiteX0" fmla="*/ 788582 w 10247128"/>
                <a:gd name="connsiteY0" fmla="*/ 455428 h 4038600"/>
                <a:gd name="connsiteX1" fmla="*/ 735418 w 10247128"/>
                <a:gd name="connsiteY1" fmla="*/ 3657600 h 4038600"/>
                <a:gd name="connsiteX2" fmla="*/ 5201093 w 10247128"/>
                <a:gd name="connsiteY2" fmla="*/ 2741428 h 4038600"/>
                <a:gd name="connsiteX3" fmla="*/ 9879419 w 10247128"/>
                <a:gd name="connsiteY3" fmla="*/ 0 h 4038600"/>
                <a:gd name="connsiteX4" fmla="*/ 788582 w 10247128"/>
                <a:gd name="connsiteY4" fmla="*/ 455428 h 4038600"/>
                <a:gd name="connsiteX0" fmla="*/ 1568303 w 12183139"/>
                <a:gd name="connsiteY0" fmla="*/ 455428 h 4127795"/>
                <a:gd name="connsiteX1" fmla="*/ 1515139 w 12183139"/>
                <a:gd name="connsiteY1" fmla="*/ 3657600 h 4127795"/>
                <a:gd name="connsiteX2" fmla="*/ 10659139 w 12183139"/>
                <a:gd name="connsiteY2" fmla="*/ 3276600 h 4127795"/>
                <a:gd name="connsiteX3" fmla="*/ 10659140 w 12183139"/>
                <a:gd name="connsiteY3" fmla="*/ 0 h 4127795"/>
                <a:gd name="connsiteX4" fmla="*/ 1568303 w 12183139"/>
                <a:gd name="connsiteY4" fmla="*/ 455428 h 4127795"/>
                <a:gd name="connsiteX0" fmla="*/ 53164 w 10668000"/>
                <a:gd name="connsiteY0" fmla="*/ 455428 h 4127795"/>
                <a:gd name="connsiteX1" fmla="*/ 0 w 10668000"/>
                <a:gd name="connsiteY1" fmla="*/ 3657600 h 4127795"/>
                <a:gd name="connsiteX2" fmla="*/ 9144000 w 10668000"/>
                <a:gd name="connsiteY2" fmla="*/ 3276600 h 4127795"/>
                <a:gd name="connsiteX3" fmla="*/ 9144001 w 10668000"/>
                <a:gd name="connsiteY3" fmla="*/ 0 h 4127795"/>
                <a:gd name="connsiteX4" fmla="*/ 53164 w 10668000"/>
                <a:gd name="connsiteY4" fmla="*/ 455428 h 4127795"/>
                <a:gd name="connsiteX0" fmla="*/ 53164 w 9144001"/>
                <a:gd name="connsiteY0" fmla="*/ 455428 h 4127795"/>
                <a:gd name="connsiteX1" fmla="*/ 0 w 9144001"/>
                <a:gd name="connsiteY1" fmla="*/ 3657600 h 4127795"/>
                <a:gd name="connsiteX2" fmla="*/ 9144000 w 9144001"/>
                <a:gd name="connsiteY2" fmla="*/ 3276600 h 4127795"/>
                <a:gd name="connsiteX3" fmla="*/ 9144001 w 9144001"/>
                <a:gd name="connsiteY3" fmla="*/ 0 h 4127795"/>
                <a:gd name="connsiteX4" fmla="*/ 53164 w 9144001"/>
                <a:gd name="connsiteY4" fmla="*/ 455428 h 4127795"/>
                <a:gd name="connsiteX0" fmla="*/ 53164 w 9144001"/>
                <a:gd name="connsiteY0" fmla="*/ 925623 h 4597990"/>
                <a:gd name="connsiteX1" fmla="*/ 0 w 9144001"/>
                <a:gd name="connsiteY1" fmla="*/ 4127795 h 4597990"/>
                <a:gd name="connsiteX2" fmla="*/ 9144000 w 9144001"/>
                <a:gd name="connsiteY2" fmla="*/ 3746795 h 4597990"/>
                <a:gd name="connsiteX3" fmla="*/ 9144001 w 9144001"/>
                <a:gd name="connsiteY3" fmla="*/ 470195 h 4597990"/>
                <a:gd name="connsiteX4" fmla="*/ 53164 w 9144001"/>
                <a:gd name="connsiteY4" fmla="*/ 925623 h 4597990"/>
                <a:gd name="connsiteX0" fmla="*/ 1 w 9144001"/>
                <a:gd name="connsiteY0" fmla="*/ 927395 h 4597990"/>
                <a:gd name="connsiteX1" fmla="*/ 0 w 9144001"/>
                <a:gd name="connsiteY1" fmla="*/ 4127795 h 4597990"/>
                <a:gd name="connsiteX2" fmla="*/ 9144000 w 9144001"/>
                <a:gd name="connsiteY2" fmla="*/ 3746795 h 4597990"/>
                <a:gd name="connsiteX3" fmla="*/ 9144001 w 9144001"/>
                <a:gd name="connsiteY3" fmla="*/ 470195 h 4597990"/>
                <a:gd name="connsiteX4" fmla="*/ 1 w 9144001"/>
                <a:gd name="connsiteY4" fmla="*/ 927395 h 4597990"/>
                <a:gd name="connsiteX0" fmla="*/ 1 w 9144001"/>
                <a:gd name="connsiteY0" fmla="*/ 1095703 h 4766298"/>
                <a:gd name="connsiteX1" fmla="*/ 0 w 9144001"/>
                <a:gd name="connsiteY1" fmla="*/ 4296103 h 4766298"/>
                <a:gd name="connsiteX2" fmla="*/ 9144000 w 9144001"/>
                <a:gd name="connsiteY2" fmla="*/ 3915103 h 4766298"/>
                <a:gd name="connsiteX3" fmla="*/ 9144001 w 9144001"/>
                <a:gd name="connsiteY3" fmla="*/ 638503 h 4766298"/>
                <a:gd name="connsiteX4" fmla="*/ 1 w 9144001"/>
                <a:gd name="connsiteY4" fmla="*/ 1095703 h 4766298"/>
                <a:gd name="connsiteX0" fmla="*/ 1 w 9144001"/>
                <a:gd name="connsiteY0" fmla="*/ 1095703 h 4766298"/>
                <a:gd name="connsiteX1" fmla="*/ 0 w 9144001"/>
                <a:gd name="connsiteY1" fmla="*/ 4296103 h 4766298"/>
                <a:gd name="connsiteX2" fmla="*/ 9144000 w 9144001"/>
                <a:gd name="connsiteY2" fmla="*/ 3915103 h 4766298"/>
                <a:gd name="connsiteX3" fmla="*/ 9144001 w 9144001"/>
                <a:gd name="connsiteY3" fmla="*/ 638503 h 4766298"/>
                <a:gd name="connsiteX4" fmla="*/ 1 w 9144001"/>
                <a:gd name="connsiteY4" fmla="*/ 1095703 h 4766298"/>
                <a:gd name="connsiteX0" fmla="*/ 1 w 9144001"/>
                <a:gd name="connsiteY0" fmla="*/ 1405758 h 5076353"/>
                <a:gd name="connsiteX1" fmla="*/ 0 w 9144001"/>
                <a:gd name="connsiteY1" fmla="*/ 4606158 h 5076353"/>
                <a:gd name="connsiteX2" fmla="*/ 9144000 w 9144001"/>
                <a:gd name="connsiteY2" fmla="*/ 4225158 h 5076353"/>
                <a:gd name="connsiteX3" fmla="*/ 9144001 w 9144001"/>
                <a:gd name="connsiteY3" fmla="*/ 948558 h 5076353"/>
                <a:gd name="connsiteX4" fmla="*/ 1 w 9144001"/>
                <a:gd name="connsiteY4" fmla="*/ 1405758 h 5076353"/>
                <a:gd name="connsiteX0" fmla="*/ 1 w 9144001"/>
                <a:gd name="connsiteY0" fmla="*/ 1405758 h 5076353"/>
                <a:gd name="connsiteX1" fmla="*/ 0 w 9144001"/>
                <a:gd name="connsiteY1" fmla="*/ 4606158 h 5076353"/>
                <a:gd name="connsiteX2" fmla="*/ 9144000 w 9144001"/>
                <a:gd name="connsiteY2" fmla="*/ 4225158 h 5076353"/>
                <a:gd name="connsiteX3" fmla="*/ 9144001 w 9144001"/>
                <a:gd name="connsiteY3" fmla="*/ 948558 h 5076353"/>
                <a:gd name="connsiteX4" fmla="*/ 1 w 9144001"/>
                <a:gd name="connsiteY4" fmla="*/ 1405758 h 5076353"/>
                <a:gd name="connsiteX0" fmla="*/ 1 w 9144001"/>
                <a:gd name="connsiteY0" fmla="*/ 1405758 h 5076353"/>
                <a:gd name="connsiteX1" fmla="*/ 0 w 9144001"/>
                <a:gd name="connsiteY1" fmla="*/ 4606158 h 5076353"/>
                <a:gd name="connsiteX2" fmla="*/ 9144000 w 9144001"/>
                <a:gd name="connsiteY2" fmla="*/ 4225158 h 5076353"/>
                <a:gd name="connsiteX3" fmla="*/ 9144001 w 9144001"/>
                <a:gd name="connsiteY3" fmla="*/ 948558 h 5076353"/>
                <a:gd name="connsiteX4" fmla="*/ 1 w 9144001"/>
                <a:gd name="connsiteY4" fmla="*/ 1405758 h 5076353"/>
                <a:gd name="connsiteX0" fmla="*/ 1 w 9144001"/>
                <a:gd name="connsiteY0" fmla="*/ 1326930 h 4997525"/>
                <a:gd name="connsiteX1" fmla="*/ 0 w 9144001"/>
                <a:gd name="connsiteY1" fmla="*/ 4527330 h 4997525"/>
                <a:gd name="connsiteX2" fmla="*/ 9144000 w 9144001"/>
                <a:gd name="connsiteY2" fmla="*/ 4146330 h 4997525"/>
                <a:gd name="connsiteX3" fmla="*/ 9144001 w 9144001"/>
                <a:gd name="connsiteY3" fmla="*/ 869730 h 4997525"/>
                <a:gd name="connsiteX4" fmla="*/ 1 w 9144001"/>
                <a:gd name="connsiteY4" fmla="*/ 1326930 h 4997525"/>
                <a:gd name="connsiteX0" fmla="*/ 1 w 9144001"/>
                <a:gd name="connsiteY0" fmla="*/ 1326930 h 4755930"/>
                <a:gd name="connsiteX1" fmla="*/ 0 w 9144001"/>
                <a:gd name="connsiteY1" fmla="*/ 4527330 h 4755930"/>
                <a:gd name="connsiteX2" fmla="*/ 9144000 w 9144001"/>
                <a:gd name="connsiteY2" fmla="*/ 4146330 h 4755930"/>
                <a:gd name="connsiteX3" fmla="*/ 9144001 w 9144001"/>
                <a:gd name="connsiteY3" fmla="*/ 869730 h 4755930"/>
                <a:gd name="connsiteX4" fmla="*/ 1 w 9144001"/>
                <a:gd name="connsiteY4" fmla="*/ 1326930 h 4755930"/>
                <a:gd name="connsiteX0" fmla="*/ 1 w 9144001"/>
                <a:gd name="connsiteY0" fmla="*/ 1326930 h 5034454"/>
                <a:gd name="connsiteX1" fmla="*/ 0 w 9144001"/>
                <a:gd name="connsiteY1" fmla="*/ 4527330 h 5034454"/>
                <a:gd name="connsiteX2" fmla="*/ 9144000 w 9144001"/>
                <a:gd name="connsiteY2" fmla="*/ 4146330 h 5034454"/>
                <a:gd name="connsiteX3" fmla="*/ 9144001 w 9144001"/>
                <a:gd name="connsiteY3" fmla="*/ 869730 h 5034454"/>
                <a:gd name="connsiteX4" fmla="*/ 1 w 9144001"/>
                <a:gd name="connsiteY4" fmla="*/ 1326930 h 5034454"/>
                <a:gd name="connsiteX0" fmla="*/ 1 w 9144001"/>
                <a:gd name="connsiteY0" fmla="*/ 1326930 h 5034454"/>
                <a:gd name="connsiteX1" fmla="*/ 0 w 9144001"/>
                <a:gd name="connsiteY1" fmla="*/ 4527330 h 5034454"/>
                <a:gd name="connsiteX2" fmla="*/ 9144000 w 9144001"/>
                <a:gd name="connsiteY2" fmla="*/ 4146330 h 5034454"/>
                <a:gd name="connsiteX3" fmla="*/ 9144001 w 9144001"/>
                <a:gd name="connsiteY3" fmla="*/ 869730 h 5034454"/>
                <a:gd name="connsiteX4" fmla="*/ 1 w 9144001"/>
                <a:gd name="connsiteY4" fmla="*/ 1326930 h 5034454"/>
                <a:gd name="connsiteX0" fmla="*/ 1 w 9144001"/>
                <a:gd name="connsiteY0" fmla="*/ 1326930 h 5034454"/>
                <a:gd name="connsiteX1" fmla="*/ 0 w 9144001"/>
                <a:gd name="connsiteY1" fmla="*/ 4527330 h 5034454"/>
                <a:gd name="connsiteX2" fmla="*/ 9144000 w 9144001"/>
                <a:gd name="connsiteY2" fmla="*/ 4146330 h 5034454"/>
                <a:gd name="connsiteX3" fmla="*/ 9144001 w 9144001"/>
                <a:gd name="connsiteY3" fmla="*/ 869730 h 5034454"/>
                <a:gd name="connsiteX4" fmla="*/ 1 w 9144001"/>
                <a:gd name="connsiteY4" fmla="*/ 1326930 h 5034454"/>
                <a:gd name="connsiteX0" fmla="*/ 1 w 9144001"/>
                <a:gd name="connsiteY0" fmla="*/ 1326930 h 5034454"/>
                <a:gd name="connsiteX1" fmla="*/ 0 w 9144001"/>
                <a:gd name="connsiteY1" fmla="*/ 4527330 h 5034454"/>
                <a:gd name="connsiteX2" fmla="*/ 9144000 w 9144001"/>
                <a:gd name="connsiteY2" fmla="*/ 4146330 h 5034454"/>
                <a:gd name="connsiteX3" fmla="*/ 9144001 w 9144001"/>
                <a:gd name="connsiteY3" fmla="*/ 869730 h 5034454"/>
                <a:gd name="connsiteX4" fmla="*/ 1 w 9144001"/>
                <a:gd name="connsiteY4" fmla="*/ 1326930 h 5034454"/>
                <a:gd name="connsiteX0" fmla="*/ 1 w 9144001"/>
                <a:gd name="connsiteY0" fmla="*/ 1074682 h 4782206"/>
                <a:gd name="connsiteX1" fmla="*/ 0 w 9144001"/>
                <a:gd name="connsiteY1" fmla="*/ 4275082 h 4782206"/>
                <a:gd name="connsiteX2" fmla="*/ 9144000 w 9144001"/>
                <a:gd name="connsiteY2" fmla="*/ 3894082 h 4782206"/>
                <a:gd name="connsiteX3" fmla="*/ 9144001 w 9144001"/>
                <a:gd name="connsiteY3" fmla="*/ 617482 h 4782206"/>
                <a:gd name="connsiteX4" fmla="*/ 1 w 9144001"/>
                <a:gd name="connsiteY4" fmla="*/ 1074682 h 4782206"/>
                <a:gd name="connsiteX0" fmla="*/ 1 w 9144001"/>
                <a:gd name="connsiteY0" fmla="*/ 1250730 h 4958254"/>
                <a:gd name="connsiteX1" fmla="*/ 0 w 9144001"/>
                <a:gd name="connsiteY1" fmla="*/ 4451130 h 4958254"/>
                <a:gd name="connsiteX2" fmla="*/ 9144000 w 9144001"/>
                <a:gd name="connsiteY2" fmla="*/ 4070130 h 4958254"/>
                <a:gd name="connsiteX3" fmla="*/ 9144001 w 9144001"/>
                <a:gd name="connsiteY3" fmla="*/ 793530 h 4958254"/>
                <a:gd name="connsiteX4" fmla="*/ 1 w 9144001"/>
                <a:gd name="connsiteY4" fmla="*/ 1250730 h 4958254"/>
                <a:gd name="connsiteX0" fmla="*/ 1 w 9144001"/>
                <a:gd name="connsiteY0" fmla="*/ 1250730 h 5005551"/>
                <a:gd name="connsiteX1" fmla="*/ 0 w 9144001"/>
                <a:gd name="connsiteY1" fmla="*/ 4451130 h 5005551"/>
                <a:gd name="connsiteX2" fmla="*/ 9144000 w 9144001"/>
                <a:gd name="connsiteY2" fmla="*/ 4070130 h 5005551"/>
                <a:gd name="connsiteX3" fmla="*/ 9144001 w 9144001"/>
                <a:gd name="connsiteY3" fmla="*/ 793530 h 5005551"/>
                <a:gd name="connsiteX4" fmla="*/ 1 w 9144001"/>
                <a:gd name="connsiteY4" fmla="*/ 1250730 h 5005551"/>
                <a:gd name="connsiteX0" fmla="*/ 1 w 9144001"/>
                <a:gd name="connsiteY0" fmla="*/ 1250730 h 5113282"/>
                <a:gd name="connsiteX1" fmla="*/ 0 w 9144001"/>
                <a:gd name="connsiteY1" fmla="*/ 4451130 h 5113282"/>
                <a:gd name="connsiteX2" fmla="*/ 9144000 w 9144001"/>
                <a:gd name="connsiteY2" fmla="*/ 4070130 h 5113282"/>
                <a:gd name="connsiteX3" fmla="*/ 9144001 w 9144001"/>
                <a:gd name="connsiteY3" fmla="*/ 793530 h 5113282"/>
                <a:gd name="connsiteX4" fmla="*/ 1 w 9144001"/>
                <a:gd name="connsiteY4" fmla="*/ 1250730 h 5113282"/>
                <a:gd name="connsiteX0" fmla="*/ 1 w 9144001"/>
                <a:gd name="connsiteY0" fmla="*/ 457200 h 4319752"/>
                <a:gd name="connsiteX1" fmla="*/ 0 w 9144001"/>
                <a:gd name="connsiteY1" fmla="*/ 3657600 h 4319752"/>
                <a:gd name="connsiteX2" fmla="*/ 9144000 w 9144001"/>
                <a:gd name="connsiteY2" fmla="*/ 3276600 h 4319752"/>
                <a:gd name="connsiteX3" fmla="*/ 9144001 w 9144001"/>
                <a:gd name="connsiteY3" fmla="*/ 0 h 4319752"/>
                <a:gd name="connsiteX4" fmla="*/ 1 w 9144001"/>
                <a:gd name="connsiteY4" fmla="*/ 457200 h 4319752"/>
                <a:gd name="connsiteX0" fmla="*/ 1 w 9144001"/>
                <a:gd name="connsiteY0" fmla="*/ 1391275 h 5253827"/>
                <a:gd name="connsiteX1" fmla="*/ 0 w 9144001"/>
                <a:gd name="connsiteY1" fmla="*/ 4591675 h 5253827"/>
                <a:gd name="connsiteX2" fmla="*/ 9144000 w 9144001"/>
                <a:gd name="connsiteY2" fmla="*/ 4210675 h 5253827"/>
                <a:gd name="connsiteX3" fmla="*/ 9144001 w 9144001"/>
                <a:gd name="connsiteY3" fmla="*/ 934075 h 5253827"/>
                <a:gd name="connsiteX4" fmla="*/ 1 w 9144001"/>
                <a:gd name="connsiteY4" fmla="*/ 1391275 h 5253827"/>
                <a:gd name="connsiteX0" fmla="*/ 1 w 9144001"/>
                <a:gd name="connsiteY0" fmla="*/ 1391275 h 5253827"/>
                <a:gd name="connsiteX1" fmla="*/ 0 w 9144001"/>
                <a:gd name="connsiteY1" fmla="*/ 4591675 h 5253827"/>
                <a:gd name="connsiteX2" fmla="*/ 9144000 w 9144001"/>
                <a:gd name="connsiteY2" fmla="*/ 4210675 h 5253827"/>
                <a:gd name="connsiteX3" fmla="*/ 9144001 w 9144001"/>
                <a:gd name="connsiteY3" fmla="*/ 881601 h 5253827"/>
                <a:gd name="connsiteX4" fmla="*/ 1 w 9144001"/>
                <a:gd name="connsiteY4" fmla="*/ 1391275 h 5253827"/>
                <a:gd name="connsiteX0" fmla="*/ 1 w 9144001"/>
                <a:gd name="connsiteY0" fmla="*/ 1391275 h 5253827"/>
                <a:gd name="connsiteX1" fmla="*/ 0 w 9144001"/>
                <a:gd name="connsiteY1" fmla="*/ 4591675 h 5253827"/>
                <a:gd name="connsiteX2" fmla="*/ 9144000 w 9144001"/>
                <a:gd name="connsiteY2" fmla="*/ 4210675 h 5253827"/>
                <a:gd name="connsiteX3" fmla="*/ 9144001 w 9144001"/>
                <a:gd name="connsiteY3" fmla="*/ 881601 h 5253827"/>
                <a:gd name="connsiteX4" fmla="*/ 1 w 9144001"/>
                <a:gd name="connsiteY4" fmla="*/ 1391275 h 5253827"/>
                <a:gd name="connsiteX0" fmla="*/ 1 w 9144001"/>
                <a:gd name="connsiteY0" fmla="*/ 1391275 h 5253827"/>
                <a:gd name="connsiteX1" fmla="*/ 0 w 9144001"/>
                <a:gd name="connsiteY1" fmla="*/ 4591675 h 5253827"/>
                <a:gd name="connsiteX2" fmla="*/ 9144000 w 9144001"/>
                <a:gd name="connsiteY2" fmla="*/ 4210675 h 5253827"/>
                <a:gd name="connsiteX3" fmla="*/ 9144001 w 9144001"/>
                <a:gd name="connsiteY3" fmla="*/ 881601 h 5253827"/>
                <a:gd name="connsiteX4" fmla="*/ 1 w 9144001"/>
                <a:gd name="connsiteY4" fmla="*/ 1391275 h 5253827"/>
                <a:gd name="connsiteX0" fmla="*/ 1 w 9144001"/>
                <a:gd name="connsiteY0" fmla="*/ 509674 h 4372226"/>
                <a:gd name="connsiteX1" fmla="*/ 0 w 9144001"/>
                <a:gd name="connsiteY1" fmla="*/ 3710074 h 4372226"/>
                <a:gd name="connsiteX2" fmla="*/ 9144000 w 9144001"/>
                <a:gd name="connsiteY2" fmla="*/ 3329074 h 4372226"/>
                <a:gd name="connsiteX3" fmla="*/ 9144001 w 9144001"/>
                <a:gd name="connsiteY3" fmla="*/ 0 h 4372226"/>
                <a:gd name="connsiteX4" fmla="*/ 1 w 9144001"/>
                <a:gd name="connsiteY4" fmla="*/ 509674 h 4372226"/>
                <a:gd name="connsiteX0" fmla="*/ 1 w 9144001"/>
                <a:gd name="connsiteY0" fmla="*/ 1337612 h 5200164"/>
                <a:gd name="connsiteX1" fmla="*/ 0 w 9144001"/>
                <a:gd name="connsiteY1" fmla="*/ 4538012 h 5200164"/>
                <a:gd name="connsiteX2" fmla="*/ 9144000 w 9144001"/>
                <a:gd name="connsiteY2" fmla="*/ 4157012 h 5200164"/>
                <a:gd name="connsiteX3" fmla="*/ 9144001 w 9144001"/>
                <a:gd name="connsiteY3" fmla="*/ 827938 h 5200164"/>
                <a:gd name="connsiteX4" fmla="*/ 1 w 9144001"/>
                <a:gd name="connsiteY4" fmla="*/ 1337612 h 5200164"/>
                <a:gd name="connsiteX0" fmla="*/ 1 w 9144001"/>
                <a:gd name="connsiteY0" fmla="*/ 509674 h 4372226"/>
                <a:gd name="connsiteX1" fmla="*/ 0 w 9144001"/>
                <a:gd name="connsiteY1" fmla="*/ 3710074 h 4372226"/>
                <a:gd name="connsiteX2" fmla="*/ 9144000 w 9144001"/>
                <a:gd name="connsiteY2" fmla="*/ 3329074 h 4372226"/>
                <a:gd name="connsiteX3" fmla="*/ 9144001 w 9144001"/>
                <a:gd name="connsiteY3" fmla="*/ 0 h 4372226"/>
                <a:gd name="connsiteX4" fmla="*/ 1 w 9144001"/>
                <a:gd name="connsiteY4" fmla="*/ 509674 h 4372226"/>
                <a:gd name="connsiteX0" fmla="*/ 1 w 9144001"/>
                <a:gd name="connsiteY0" fmla="*/ 1306948 h 5169500"/>
                <a:gd name="connsiteX1" fmla="*/ 0 w 9144001"/>
                <a:gd name="connsiteY1" fmla="*/ 4507348 h 5169500"/>
                <a:gd name="connsiteX2" fmla="*/ 9144000 w 9144001"/>
                <a:gd name="connsiteY2" fmla="*/ 4126348 h 5169500"/>
                <a:gd name="connsiteX3" fmla="*/ 9144001 w 9144001"/>
                <a:gd name="connsiteY3" fmla="*/ 797274 h 5169500"/>
                <a:gd name="connsiteX4" fmla="*/ 1 w 9144001"/>
                <a:gd name="connsiteY4" fmla="*/ 1306948 h 5169500"/>
                <a:gd name="connsiteX0" fmla="*/ 1 w 9144001"/>
                <a:gd name="connsiteY0" fmla="*/ 1306948 h 5169500"/>
                <a:gd name="connsiteX1" fmla="*/ 0 w 9144001"/>
                <a:gd name="connsiteY1" fmla="*/ 4507348 h 5169500"/>
                <a:gd name="connsiteX2" fmla="*/ 9144000 w 9144001"/>
                <a:gd name="connsiteY2" fmla="*/ 4126348 h 5169500"/>
                <a:gd name="connsiteX3" fmla="*/ 9144001 w 9144001"/>
                <a:gd name="connsiteY3" fmla="*/ 797274 h 5169500"/>
                <a:gd name="connsiteX4" fmla="*/ 1 w 9144001"/>
                <a:gd name="connsiteY4" fmla="*/ 1306948 h 5169500"/>
                <a:gd name="connsiteX0" fmla="*/ 1 w 9144001"/>
                <a:gd name="connsiteY0" fmla="*/ 1835908 h 5698460"/>
                <a:gd name="connsiteX1" fmla="*/ 0 w 9144001"/>
                <a:gd name="connsiteY1" fmla="*/ 5036308 h 5698460"/>
                <a:gd name="connsiteX2" fmla="*/ 9144000 w 9144001"/>
                <a:gd name="connsiteY2" fmla="*/ 4655308 h 5698460"/>
                <a:gd name="connsiteX3" fmla="*/ 9144001 w 9144001"/>
                <a:gd name="connsiteY3" fmla="*/ 1326234 h 5698460"/>
                <a:gd name="connsiteX4" fmla="*/ 1 w 9144001"/>
                <a:gd name="connsiteY4" fmla="*/ 1835908 h 5698460"/>
                <a:gd name="connsiteX0" fmla="*/ 1 w 9144001"/>
                <a:gd name="connsiteY0" fmla="*/ 1835908 h 5698460"/>
                <a:gd name="connsiteX1" fmla="*/ 0 w 9144001"/>
                <a:gd name="connsiteY1" fmla="*/ 5036308 h 5698460"/>
                <a:gd name="connsiteX2" fmla="*/ 9144000 w 9144001"/>
                <a:gd name="connsiteY2" fmla="*/ 4655308 h 5698460"/>
                <a:gd name="connsiteX3" fmla="*/ 9144001 w 9144001"/>
                <a:gd name="connsiteY3" fmla="*/ 1326234 h 5698460"/>
                <a:gd name="connsiteX4" fmla="*/ 1 w 9144001"/>
                <a:gd name="connsiteY4" fmla="*/ 1835908 h 5698460"/>
                <a:gd name="connsiteX0" fmla="*/ 1 w 9144001"/>
                <a:gd name="connsiteY0" fmla="*/ 1835908 h 5763501"/>
                <a:gd name="connsiteX1" fmla="*/ 0 w 9144001"/>
                <a:gd name="connsiteY1" fmla="*/ 5101349 h 5763501"/>
                <a:gd name="connsiteX2" fmla="*/ 9144000 w 9144001"/>
                <a:gd name="connsiteY2" fmla="*/ 4720349 h 5763501"/>
                <a:gd name="connsiteX3" fmla="*/ 9144001 w 9144001"/>
                <a:gd name="connsiteY3" fmla="*/ 1391275 h 5763501"/>
                <a:gd name="connsiteX4" fmla="*/ 1 w 9144001"/>
                <a:gd name="connsiteY4" fmla="*/ 1835908 h 5763501"/>
                <a:gd name="connsiteX0" fmla="*/ 1 w 9144001"/>
                <a:gd name="connsiteY0" fmla="*/ 444633 h 4372226"/>
                <a:gd name="connsiteX1" fmla="*/ 0 w 9144001"/>
                <a:gd name="connsiteY1" fmla="*/ 3710074 h 4372226"/>
                <a:gd name="connsiteX2" fmla="*/ 9144000 w 9144001"/>
                <a:gd name="connsiteY2" fmla="*/ 3329074 h 4372226"/>
                <a:gd name="connsiteX3" fmla="*/ 9144001 w 9144001"/>
                <a:gd name="connsiteY3" fmla="*/ 0 h 4372226"/>
                <a:gd name="connsiteX4" fmla="*/ 1 w 9144001"/>
                <a:gd name="connsiteY4" fmla="*/ 444633 h 4372226"/>
                <a:gd name="connsiteX0" fmla="*/ 1 w 9144001"/>
                <a:gd name="connsiteY0" fmla="*/ 1107629 h 5035222"/>
                <a:gd name="connsiteX1" fmla="*/ 0 w 9144001"/>
                <a:gd name="connsiteY1" fmla="*/ 4373070 h 5035222"/>
                <a:gd name="connsiteX2" fmla="*/ 9144000 w 9144001"/>
                <a:gd name="connsiteY2" fmla="*/ 3992070 h 5035222"/>
                <a:gd name="connsiteX3" fmla="*/ 9144001 w 9144001"/>
                <a:gd name="connsiteY3" fmla="*/ 662996 h 5035222"/>
                <a:gd name="connsiteX4" fmla="*/ 1 w 9144001"/>
                <a:gd name="connsiteY4" fmla="*/ 1107629 h 5035222"/>
                <a:gd name="connsiteX0" fmla="*/ 0 w 9144000"/>
                <a:gd name="connsiteY0" fmla="*/ 1107629 h 5035222"/>
                <a:gd name="connsiteX1" fmla="*/ 381000 w 9144000"/>
                <a:gd name="connsiteY1" fmla="*/ 3404901 h 5035222"/>
                <a:gd name="connsiteX2" fmla="*/ 9143999 w 9144000"/>
                <a:gd name="connsiteY2" fmla="*/ 3992070 h 5035222"/>
                <a:gd name="connsiteX3" fmla="*/ 9144000 w 9144000"/>
                <a:gd name="connsiteY3" fmla="*/ 662996 h 5035222"/>
                <a:gd name="connsiteX4" fmla="*/ 0 w 9144000"/>
                <a:gd name="connsiteY4" fmla="*/ 1107629 h 5035222"/>
                <a:gd name="connsiteX0" fmla="*/ 1 w 9144001"/>
                <a:gd name="connsiteY0" fmla="*/ 1107629 h 5035222"/>
                <a:gd name="connsiteX1" fmla="*/ 0 w 9144001"/>
                <a:gd name="connsiteY1" fmla="*/ 4294167 h 5035222"/>
                <a:gd name="connsiteX2" fmla="*/ 9144000 w 9144001"/>
                <a:gd name="connsiteY2" fmla="*/ 3992070 h 5035222"/>
                <a:gd name="connsiteX3" fmla="*/ 9144001 w 9144001"/>
                <a:gd name="connsiteY3" fmla="*/ 662996 h 5035222"/>
                <a:gd name="connsiteX4" fmla="*/ 1 w 9144001"/>
                <a:gd name="connsiteY4" fmla="*/ 1107629 h 5035222"/>
                <a:gd name="connsiteX0" fmla="*/ 1 w 9144001"/>
                <a:gd name="connsiteY0" fmla="*/ 1107629 h 4522158"/>
                <a:gd name="connsiteX1" fmla="*/ 0 w 9144001"/>
                <a:gd name="connsiteY1" fmla="*/ 4294167 h 4522158"/>
                <a:gd name="connsiteX2" fmla="*/ 9144001 w 9144001"/>
                <a:gd name="connsiteY2" fmla="*/ 3479006 h 4522158"/>
                <a:gd name="connsiteX3" fmla="*/ 9144001 w 9144001"/>
                <a:gd name="connsiteY3" fmla="*/ 662996 h 4522158"/>
                <a:gd name="connsiteX4" fmla="*/ 1 w 9144001"/>
                <a:gd name="connsiteY4" fmla="*/ 1107629 h 4522158"/>
                <a:gd name="connsiteX0" fmla="*/ 1 w 9144001"/>
                <a:gd name="connsiteY0" fmla="*/ 1107629 h 5040898"/>
                <a:gd name="connsiteX1" fmla="*/ 0 w 9144001"/>
                <a:gd name="connsiteY1" fmla="*/ 4294167 h 5040898"/>
                <a:gd name="connsiteX2" fmla="*/ 9144001 w 9144001"/>
                <a:gd name="connsiteY2" fmla="*/ 3997746 h 5040898"/>
                <a:gd name="connsiteX3" fmla="*/ 9144001 w 9144001"/>
                <a:gd name="connsiteY3" fmla="*/ 662996 h 5040898"/>
                <a:gd name="connsiteX4" fmla="*/ 1 w 9144001"/>
                <a:gd name="connsiteY4" fmla="*/ 1107629 h 5040898"/>
                <a:gd name="connsiteX0" fmla="*/ 1 w 9144001"/>
                <a:gd name="connsiteY0" fmla="*/ 1107629 h 4294167"/>
                <a:gd name="connsiteX1" fmla="*/ 0 w 9144001"/>
                <a:gd name="connsiteY1" fmla="*/ 4294167 h 4294167"/>
                <a:gd name="connsiteX2" fmla="*/ 9144001 w 9144001"/>
                <a:gd name="connsiteY2" fmla="*/ 3997746 h 4294167"/>
                <a:gd name="connsiteX3" fmla="*/ 9144001 w 9144001"/>
                <a:gd name="connsiteY3" fmla="*/ 662996 h 4294167"/>
                <a:gd name="connsiteX4" fmla="*/ 1 w 9144001"/>
                <a:gd name="connsiteY4" fmla="*/ 1107629 h 4294167"/>
                <a:gd name="connsiteX0" fmla="*/ 1 w 9144001"/>
                <a:gd name="connsiteY0" fmla="*/ 1107629 h 4920796"/>
                <a:gd name="connsiteX1" fmla="*/ 0 w 9144001"/>
                <a:gd name="connsiteY1" fmla="*/ 4294167 h 4920796"/>
                <a:gd name="connsiteX2" fmla="*/ 9144001 w 9144001"/>
                <a:gd name="connsiteY2" fmla="*/ 3997746 h 4920796"/>
                <a:gd name="connsiteX3" fmla="*/ 9144001 w 9144001"/>
                <a:gd name="connsiteY3" fmla="*/ 662996 h 4920796"/>
                <a:gd name="connsiteX4" fmla="*/ 1 w 9144001"/>
                <a:gd name="connsiteY4" fmla="*/ 1107629 h 4920796"/>
                <a:gd name="connsiteX0" fmla="*/ 0 w 9144000"/>
                <a:gd name="connsiteY0" fmla="*/ 1107629 h 4920796"/>
                <a:gd name="connsiteX1" fmla="*/ 0 w 9144000"/>
                <a:gd name="connsiteY1" fmla="*/ 4368274 h 4920796"/>
                <a:gd name="connsiteX2" fmla="*/ 9144000 w 9144000"/>
                <a:gd name="connsiteY2" fmla="*/ 3997746 h 4920796"/>
                <a:gd name="connsiteX3" fmla="*/ 9144000 w 9144000"/>
                <a:gd name="connsiteY3" fmla="*/ 662996 h 4920796"/>
                <a:gd name="connsiteX4" fmla="*/ 0 w 9144000"/>
                <a:gd name="connsiteY4" fmla="*/ 1107629 h 4920796"/>
                <a:gd name="connsiteX0" fmla="*/ 0 w 9144000"/>
                <a:gd name="connsiteY0" fmla="*/ 1107629 h 4920796"/>
                <a:gd name="connsiteX1" fmla="*/ 0 w 9144000"/>
                <a:gd name="connsiteY1" fmla="*/ 4368274 h 4920796"/>
                <a:gd name="connsiteX2" fmla="*/ 9144000 w 9144000"/>
                <a:gd name="connsiteY2" fmla="*/ 3997746 h 4920796"/>
                <a:gd name="connsiteX3" fmla="*/ 9144000 w 9144000"/>
                <a:gd name="connsiteY3" fmla="*/ 662996 h 4920796"/>
                <a:gd name="connsiteX4" fmla="*/ 0 w 9144000"/>
                <a:gd name="connsiteY4" fmla="*/ 1107629 h 4920796"/>
                <a:gd name="connsiteX0" fmla="*/ 0 w 9144000"/>
                <a:gd name="connsiteY0" fmla="*/ 1107629 h 4920796"/>
                <a:gd name="connsiteX1" fmla="*/ 152399 w 9144000"/>
                <a:gd name="connsiteY1" fmla="*/ 4145957 h 4920796"/>
                <a:gd name="connsiteX2" fmla="*/ 9144000 w 9144000"/>
                <a:gd name="connsiteY2" fmla="*/ 3997746 h 4920796"/>
                <a:gd name="connsiteX3" fmla="*/ 9144000 w 9144000"/>
                <a:gd name="connsiteY3" fmla="*/ 662996 h 4920796"/>
                <a:gd name="connsiteX4" fmla="*/ 0 w 9144000"/>
                <a:gd name="connsiteY4" fmla="*/ 1107629 h 4920796"/>
                <a:gd name="connsiteX0" fmla="*/ 1 w 9144001"/>
                <a:gd name="connsiteY0" fmla="*/ 1107629 h 4920796"/>
                <a:gd name="connsiteX1" fmla="*/ 0 w 9144001"/>
                <a:gd name="connsiteY1" fmla="*/ 4294168 h 4920796"/>
                <a:gd name="connsiteX2" fmla="*/ 9144001 w 9144001"/>
                <a:gd name="connsiteY2" fmla="*/ 3997746 h 4920796"/>
                <a:gd name="connsiteX3" fmla="*/ 9144001 w 9144001"/>
                <a:gd name="connsiteY3" fmla="*/ 662996 h 4920796"/>
                <a:gd name="connsiteX4" fmla="*/ 1 w 9144001"/>
                <a:gd name="connsiteY4" fmla="*/ 1107629 h 4920796"/>
                <a:gd name="connsiteX0" fmla="*/ 0 w 9144000"/>
                <a:gd name="connsiteY0" fmla="*/ 1107629 h 4920796"/>
                <a:gd name="connsiteX1" fmla="*/ 0 w 9144000"/>
                <a:gd name="connsiteY1" fmla="*/ 4368274 h 4920796"/>
                <a:gd name="connsiteX2" fmla="*/ 9144000 w 9144000"/>
                <a:gd name="connsiteY2" fmla="*/ 3997746 h 4920796"/>
                <a:gd name="connsiteX3" fmla="*/ 9144000 w 9144000"/>
                <a:gd name="connsiteY3" fmla="*/ 662996 h 4920796"/>
                <a:gd name="connsiteX4" fmla="*/ 0 w 9144000"/>
                <a:gd name="connsiteY4" fmla="*/ 1107629 h 4920796"/>
                <a:gd name="connsiteX0" fmla="*/ 0 w 9144000"/>
                <a:gd name="connsiteY0" fmla="*/ 1107629 h 4920796"/>
                <a:gd name="connsiteX1" fmla="*/ 0 w 9144000"/>
                <a:gd name="connsiteY1" fmla="*/ 4368274 h 4920796"/>
                <a:gd name="connsiteX2" fmla="*/ 9144000 w 9144000"/>
                <a:gd name="connsiteY2" fmla="*/ 3997746 h 4920796"/>
                <a:gd name="connsiteX3" fmla="*/ 9144000 w 9144000"/>
                <a:gd name="connsiteY3" fmla="*/ 662996 h 4920796"/>
                <a:gd name="connsiteX4" fmla="*/ 0 w 9144000"/>
                <a:gd name="connsiteY4" fmla="*/ 1107629 h 4920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920796">
                  <a:moveTo>
                    <a:pt x="0" y="1107629"/>
                  </a:moveTo>
                  <a:lnTo>
                    <a:pt x="0" y="4368274"/>
                  </a:lnTo>
                  <a:cubicBezTo>
                    <a:pt x="3462180" y="4093650"/>
                    <a:pt x="8050925" y="4920796"/>
                    <a:pt x="9144000" y="3997746"/>
                  </a:cubicBezTo>
                  <a:lnTo>
                    <a:pt x="9144000" y="662996"/>
                  </a:lnTo>
                  <a:cubicBezTo>
                    <a:pt x="4993392" y="1001593"/>
                    <a:pt x="1912884" y="0"/>
                    <a:pt x="0" y="1107629"/>
                  </a:cubicBezTo>
                  <a:close/>
                </a:path>
              </a:pathLst>
            </a:custGeom>
            <a:solidFill>
              <a:srgbClr val="00A94F"/>
            </a:solidFill>
            <a:ln w="28575" cap="rnd">
              <a:no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Freeform 5"/>
            <p:cNvSpPr/>
            <p:nvPr userDrawn="1"/>
          </p:nvSpPr>
          <p:spPr>
            <a:xfrm>
              <a:off x="-1" y="654270"/>
              <a:ext cx="9144001" cy="5113282"/>
            </a:xfrm>
            <a:custGeom>
              <a:avLst/>
              <a:gdLst>
                <a:gd name="connsiteX0" fmla="*/ 0 w 4945911"/>
                <a:gd name="connsiteY0" fmla="*/ 0 h 2900916"/>
                <a:gd name="connsiteX1" fmla="*/ 1010093 w 4945911"/>
                <a:gd name="connsiteY1" fmla="*/ 2519916 h 2900916"/>
                <a:gd name="connsiteX2" fmla="*/ 4412511 w 4945911"/>
                <a:gd name="connsiteY2" fmla="*/ 2286000 h 2900916"/>
                <a:gd name="connsiteX3" fmla="*/ 4210493 w 4945911"/>
                <a:gd name="connsiteY3" fmla="*/ 212651 h 2900916"/>
                <a:gd name="connsiteX0" fmla="*/ 0 w 4945911"/>
                <a:gd name="connsiteY0" fmla="*/ 0 h 2900916"/>
                <a:gd name="connsiteX1" fmla="*/ 1010093 w 4945911"/>
                <a:gd name="connsiteY1" fmla="*/ 2519916 h 2900916"/>
                <a:gd name="connsiteX2" fmla="*/ 4412511 w 4945911"/>
                <a:gd name="connsiteY2" fmla="*/ 2286000 h 2900916"/>
                <a:gd name="connsiteX3" fmla="*/ 4210493 w 4945911"/>
                <a:gd name="connsiteY3" fmla="*/ 212651 h 2900916"/>
                <a:gd name="connsiteX4" fmla="*/ 0 w 4945911"/>
                <a:gd name="connsiteY4" fmla="*/ 0 h 2900916"/>
                <a:gd name="connsiteX0" fmla="*/ 0 w 9458546"/>
                <a:gd name="connsiteY0" fmla="*/ 455428 h 3356344"/>
                <a:gd name="connsiteX1" fmla="*/ 1010093 w 9458546"/>
                <a:gd name="connsiteY1" fmla="*/ 2975344 h 3356344"/>
                <a:gd name="connsiteX2" fmla="*/ 4412511 w 9458546"/>
                <a:gd name="connsiteY2" fmla="*/ 2741428 h 3356344"/>
                <a:gd name="connsiteX3" fmla="*/ 9090837 w 9458546"/>
                <a:gd name="connsiteY3" fmla="*/ 0 h 3356344"/>
                <a:gd name="connsiteX4" fmla="*/ 0 w 9458546"/>
                <a:gd name="connsiteY4" fmla="*/ 455428 h 3356344"/>
                <a:gd name="connsiteX0" fmla="*/ 788582 w 10247128"/>
                <a:gd name="connsiteY0" fmla="*/ 455428 h 4038600"/>
                <a:gd name="connsiteX1" fmla="*/ 735418 w 10247128"/>
                <a:gd name="connsiteY1" fmla="*/ 3657600 h 4038600"/>
                <a:gd name="connsiteX2" fmla="*/ 5201093 w 10247128"/>
                <a:gd name="connsiteY2" fmla="*/ 2741428 h 4038600"/>
                <a:gd name="connsiteX3" fmla="*/ 9879419 w 10247128"/>
                <a:gd name="connsiteY3" fmla="*/ 0 h 4038600"/>
                <a:gd name="connsiteX4" fmla="*/ 788582 w 10247128"/>
                <a:gd name="connsiteY4" fmla="*/ 455428 h 4038600"/>
                <a:gd name="connsiteX0" fmla="*/ 1568303 w 12183139"/>
                <a:gd name="connsiteY0" fmla="*/ 455428 h 4127795"/>
                <a:gd name="connsiteX1" fmla="*/ 1515139 w 12183139"/>
                <a:gd name="connsiteY1" fmla="*/ 3657600 h 4127795"/>
                <a:gd name="connsiteX2" fmla="*/ 10659139 w 12183139"/>
                <a:gd name="connsiteY2" fmla="*/ 3276600 h 4127795"/>
                <a:gd name="connsiteX3" fmla="*/ 10659140 w 12183139"/>
                <a:gd name="connsiteY3" fmla="*/ 0 h 4127795"/>
                <a:gd name="connsiteX4" fmla="*/ 1568303 w 12183139"/>
                <a:gd name="connsiteY4" fmla="*/ 455428 h 4127795"/>
                <a:gd name="connsiteX0" fmla="*/ 53164 w 10668000"/>
                <a:gd name="connsiteY0" fmla="*/ 455428 h 4127795"/>
                <a:gd name="connsiteX1" fmla="*/ 0 w 10668000"/>
                <a:gd name="connsiteY1" fmla="*/ 3657600 h 4127795"/>
                <a:gd name="connsiteX2" fmla="*/ 9144000 w 10668000"/>
                <a:gd name="connsiteY2" fmla="*/ 3276600 h 4127795"/>
                <a:gd name="connsiteX3" fmla="*/ 9144001 w 10668000"/>
                <a:gd name="connsiteY3" fmla="*/ 0 h 4127795"/>
                <a:gd name="connsiteX4" fmla="*/ 53164 w 10668000"/>
                <a:gd name="connsiteY4" fmla="*/ 455428 h 4127795"/>
                <a:gd name="connsiteX0" fmla="*/ 53164 w 9144001"/>
                <a:gd name="connsiteY0" fmla="*/ 455428 h 4127795"/>
                <a:gd name="connsiteX1" fmla="*/ 0 w 9144001"/>
                <a:gd name="connsiteY1" fmla="*/ 3657600 h 4127795"/>
                <a:gd name="connsiteX2" fmla="*/ 9144000 w 9144001"/>
                <a:gd name="connsiteY2" fmla="*/ 3276600 h 4127795"/>
                <a:gd name="connsiteX3" fmla="*/ 9144001 w 9144001"/>
                <a:gd name="connsiteY3" fmla="*/ 0 h 4127795"/>
                <a:gd name="connsiteX4" fmla="*/ 53164 w 9144001"/>
                <a:gd name="connsiteY4" fmla="*/ 455428 h 4127795"/>
                <a:gd name="connsiteX0" fmla="*/ 53164 w 9144001"/>
                <a:gd name="connsiteY0" fmla="*/ 925623 h 4597990"/>
                <a:gd name="connsiteX1" fmla="*/ 0 w 9144001"/>
                <a:gd name="connsiteY1" fmla="*/ 4127795 h 4597990"/>
                <a:gd name="connsiteX2" fmla="*/ 9144000 w 9144001"/>
                <a:gd name="connsiteY2" fmla="*/ 3746795 h 4597990"/>
                <a:gd name="connsiteX3" fmla="*/ 9144001 w 9144001"/>
                <a:gd name="connsiteY3" fmla="*/ 470195 h 4597990"/>
                <a:gd name="connsiteX4" fmla="*/ 53164 w 9144001"/>
                <a:gd name="connsiteY4" fmla="*/ 925623 h 4597990"/>
                <a:gd name="connsiteX0" fmla="*/ 1 w 9144001"/>
                <a:gd name="connsiteY0" fmla="*/ 927395 h 4597990"/>
                <a:gd name="connsiteX1" fmla="*/ 0 w 9144001"/>
                <a:gd name="connsiteY1" fmla="*/ 4127795 h 4597990"/>
                <a:gd name="connsiteX2" fmla="*/ 9144000 w 9144001"/>
                <a:gd name="connsiteY2" fmla="*/ 3746795 h 4597990"/>
                <a:gd name="connsiteX3" fmla="*/ 9144001 w 9144001"/>
                <a:gd name="connsiteY3" fmla="*/ 470195 h 4597990"/>
                <a:gd name="connsiteX4" fmla="*/ 1 w 9144001"/>
                <a:gd name="connsiteY4" fmla="*/ 927395 h 4597990"/>
                <a:gd name="connsiteX0" fmla="*/ 1 w 9144001"/>
                <a:gd name="connsiteY0" fmla="*/ 1095703 h 4766298"/>
                <a:gd name="connsiteX1" fmla="*/ 0 w 9144001"/>
                <a:gd name="connsiteY1" fmla="*/ 4296103 h 4766298"/>
                <a:gd name="connsiteX2" fmla="*/ 9144000 w 9144001"/>
                <a:gd name="connsiteY2" fmla="*/ 3915103 h 4766298"/>
                <a:gd name="connsiteX3" fmla="*/ 9144001 w 9144001"/>
                <a:gd name="connsiteY3" fmla="*/ 638503 h 4766298"/>
                <a:gd name="connsiteX4" fmla="*/ 1 w 9144001"/>
                <a:gd name="connsiteY4" fmla="*/ 1095703 h 4766298"/>
                <a:gd name="connsiteX0" fmla="*/ 1 w 9144001"/>
                <a:gd name="connsiteY0" fmla="*/ 1095703 h 4766298"/>
                <a:gd name="connsiteX1" fmla="*/ 0 w 9144001"/>
                <a:gd name="connsiteY1" fmla="*/ 4296103 h 4766298"/>
                <a:gd name="connsiteX2" fmla="*/ 9144000 w 9144001"/>
                <a:gd name="connsiteY2" fmla="*/ 3915103 h 4766298"/>
                <a:gd name="connsiteX3" fmla="*/ 9144001 w 9144001"/>
                <a:gd name="connsiteY3" fmla="*/ 638503 h 4766298"/>
                <a:gd name="connsiteX4" fmla="*/ 1 w 9144001"/>
                <a:gd name="connsiteY4" fmla="*/ 1095703 h 4766298"/>
                <a:gd name="connsiteX0" fmla="*/ 1 w 9144001"/>
                <a:gd name="connsiteY0" fmla="*/ 1405758 h 5076353"/>
                <a:gd name="connsiteX1" fmla="*/ 0 w 9144001"/>
                <a:gd name="connsiteY1" fmla="*/ 4606158 h 5076353"/>
                <a:gd name="connsiteX2" fmla="*/ 9144000 w 9144001"/>
                <a:gd name="connsiteY2" fmla="*/ 4225158 h 5076353"/>
                <a:gd name="connsiteX3" fmla="*/ 9144001 w 9144001"/>
                <a:gd name="connsiteY3" fmla="*/ 948558 h 5076353"/>
                <a:gd name="connsiteX4" fmla="*/ 1 w 9144001"/>
                <a:gd name="connsiteY4" fmla="*/ 1405758 h 5076353"/>
                <a:gd name="connsiteX0" fmla="*/ 1 w 9144001"/>
                <a:gd name="connsiteY0" fmla="*/ 1405758 h 5076353"/>
                <a:gd name="connsiteX1" fmla="*/ 0 w 9144001"/>
                <a:gd name="connsiteY1" fmla="*/ 4606158 h 5076353"/>
                <a:gd name="connsiteX2" fmla="*/ 9144000 w 9144001"/>
                <a:gd name="connsiteY2" fmla="*/ 4225158 h 5076353"/>
                <a:gd name="connsiteX3" fmla="*/ 9144001 w 9144001"/>
                <a:gd name="connsiteY3" fmla="*/ 948558 h 5076353"/>
                <a:gd name="connsiteX4" fmla="*/ 1 w 9144001"/>
                <a:gd name="connsiteY4" fmla="*/ 1405758 h 5076353"/>
                <a:gd name="connsiteX0" fmla="*/ 1 w 9144001"/>
                <a:gd name="connsiteY0" fmla="*/ 1405758 h 5076353"/>
                <a:gd name="connsiteX1" fmla="*/ 0 w 9144001"/>
                <a:gd name="connsiteY1" fmla="*/ 4606158 h 5076353"/>
                <a:gd name="connsiteX2" fmla="*/ 9144000 w 9144001"/>
                <a:gd name="connsiteY2" fmla="*/ 4225158 h 5076353"/>
                <a:gd name="connsiteX3" fmla="*/ 9144001 w 9144001"/>
                <a:gd name="connsiteY3" fmla="*/ 948558 h 5076353"/>
                <a:gd name="connsiteX4" fmla="*/ 1 w 9144001"/>
                <a:gd name="connsiteY4" fmla="*/ 1405758 h 5076353"/>
                <a:gd name="connsiteX0" fmla="*/ 1 w 9144001"/>
                <a:gd name="connsiteY0" fmla="*/ 1326930 h 4997525"/>
                <a:gd name="connsiteX1" fmla="*/ 0 w 9144001"/>
                <a:gd name="connsiteY1" fmla="*/ 4527330 h 4997525"/>
                <a:gd name="connsiteX2" fmla="*/ 9144000 w 9144001"/>
                <a:gd name="connsiteY2" fmla="*/ 4146330 h 4997525"/>
                <a:gd name="connsiteX3" fmla="*/ 9144001 w 9144001"/>
                <a:gd name="connsiteY3" fmla="*/ 869730 h 4997525"/>
                <a:gd name="connsiteX4" fmla="*/ 1 w 9144001"/>
                <a:gd name="connsiteY4" fmla="*/ 1326930 h 4997525"/>
                <a:gd name="connsiteX0" fmla="*/ 1 w 9144001"/>
                <a:gd name="connsiteY0" fmla="*/ 1326930 h 4755930"/>
                <a:gd name="connsiteX1" fmla="*/ 0 w 9144001"/>
                <a:gd name="connsiteY1" fmla="*/ 4527330 h 4755930"/>
                <a:gd name="connsiteX2" fmla="*/ 9144000 w 9144001"/>
                <a:gd name="connsiteY2" fmla="*/ 4146330 h 4755930"/>
                <a:gd name="connsiteX3" fmla="*/ 9144001 w 9144001"/>
                <a:gd name="connsiteY3" fmla="*/ 869730 h 4755930"/>
                <a:gd name="connsiteX4" fmla="*/ 1 w 9144001"/>
                <a:gd name="connsiteY4" fmla="*/ 1326930 h 4755930"/>
                <a:gd name="connsiteX0" fmla="*/ 1 w 9144001"/>
                <a:gd name="connsiteY0" fmla="*/ 1326930 h 5034454"/>
                <a:gd name="connsiteX1" fmla="*/ 0 w 9144001"/>
                <a:gd name="connsiteY1" fmla="*/ 4527330 h 5034454"/>
                <a:gd name="connsiteX2" fmla="*/ 9144000 w 9144001"/>
                <a:gd name="connsiteY2" fmla="*/ 4146330 h 5034454"/>
                <a:gd name="connsiteX3" fmla="*/ 9144001 w 9144001"/>
                <a:gd name="connsiteY3" fmla="*/ 869730 h 5034454"/>
                <a:gd name="connsiteX4" fmla="*/ 1 w 9144001"/>
                <a:gd name="connsiteY4" fmla="*/ 1326930 h 5034454"/>
                <a:gd name="connsiteX0" fmla="*/ 1 w 9144001"/>
                <a:gd name="connsiteY0" fmla="*/ 1326930 h 5034454"/>
                <a:gd name="connsiteX1" fmla="*/ 0 w 9144001"/>
                <a:gd name="connsiteY1" fmla="*/ 4527330 h 5034454"/>
                <a:gd name="connsiteX2" fmla="*/ 9144000 w 9144001"/>
                <a:gd name="connsiteY2" fmla="*/ 4146330 h 5034454"/>
                <a:gd name="connsiteX3" fmla="*/ 9144001 w 9144001"/>
                <a:gd name="connsiteY3" fmla="*/ 869730 h 5034454"/>
                <a:gd name="connsiteX4" fmla="*/ 1 w 9144001"/>
                <a:gd name="connsiteY4" fmla="*/ 1326930 h 5034454"/>
                <a:gd name="connsiteX0" fmla="*/ 1 w 9144001"/>
                <a:gd name="connsiteY0" fmla="*/ 1326930 h 5034454"/>
                <a:gd name="connsiteX1" fmla="*/ 0 w 9144001"/>
                <a:gd name="connsiteY1" fmla="*/ 4527330 h 5034454"/>
                <a:gd name="connsiteX2" fmla="*/ 9144000 w 9144001"/>
                <a:gd name="connsiteY2" fmla="*/ 4146330 h 5034454"/>
                <a:gd name="connsiteX3" fmla="*/ 9144001 w 9144001"/>
                <a:gd name="connsiteY3" fmla="*/ 869730 h 5034454"/>
                <a:gd name="connsiteX4" fmla="*/ 1 w 9144001"/>
                <a:gd name="connsiteY4" fmla="*/ 1326930 h 5034454"/>
                <a:gd name="connsiteX0" fmla="*/ 1 w 9144001"/>
                <a:gd name="connsiteY0" fmla="*/ 1326930 h 5034454"/>
                <a:gd name="connsiteX1" fmla="*/ 0 w 9144001"/>
                <a:gd name="connsiteY1" fmla="*/ 4527330 h 5034454"/>
                <a:gd name="connsiteX2" fmla="*/ 9144000 w 9144001"/>
                <a:gd name="connsiteY2" fmla="*/ 4146330 h 5034454"/>
                <a:gd name="connsiteX3" fmla="*/ 9144001 w 9144001"/>
                <a:gd name="connsiteY3" fmla="*/ 869730 h 5034454"/>
                <a:gd name="connsiteX4" fmla="*/ 1 w 9144001"/>
                <a:gd name="connsiteY4" fmla="*/ 1326930 h 5034454"/>
                <a:gd name="connsiteX0" fmla="*/ 1 w 9144001"/>
                <a:gd name="connsiteY0" fmla="*/ 1074682 h 4782206"/>
                <a:gd name="connsiteX1" fmla="*/ 0 w 9144001"/>
                <a:gd name="connsiteY1" fmla="*/ 4275082 h 4782206"/>
                <a:gd name="connsiteX2" fmla="*/ 9144000 w 9144001"/>
                <a:gd name="connsiteY2" fmla="*/ 3894082 h 4782206"/>
                <a:gd name="connsiteX3" fmla="*/ 9144001 w 9144001"/>
                <a:gd name="connsiteY3" fmla="*/ 617482 h 4782206"/>
                <a:gd name="connsiteX4" fmla="*/ 1 w 9144001"/>
                <a:gd name="connsiteY4" fmla="*/ 1074682 h 4782206"/>
                <a:gd name="connsiteX0" fmla="*/ 1 w 9144001"/>
                <a:gd name="connsiteY0" fmla="*/ 1250730 h 4958254"/>
                <a:gd name="connsiteX1" fmla="*/ 0 w 9144001"/>
                <a:gd name="connsiteY1" fmla="*/ 4451130 h 4958254"/>
                <a:gd name="connsiteX2" fmla="*/ 9144000 w 9144001"/>
                <a:gd name="connsiteY2" fmla="*/ 4070130 h 4958254"/>
                <a:gd name="connsiteX3" fmla="*/ 9144001 w 9144001"/>
                <a:gd name="connsiteY3" fmla="*/ 793530 h 4958254"/>
                <a:gd name="connsiteX4" fmla="*/ 1 w 9144001"/>
                <a:gd name="connsiteY4" fmla="*/ 1250730 h 4958254"/>
                <a:gd name="connsiteX0" fmla="*/ 1 w 9144001"/>
                <a:gd name="connsiteY0" fmla="*/ 1250730 h 5005551"/>
                <a:gd name="connsiteX1" fmla="*/ 0 w 9144001"/>
                <a:gd name="connsiteY1" fmla="*/ 4451130 h 5005551"/>
                <a:gd name="connsiteX2" fmla="*/ 9144000 w 9144001"/>
                <a:gd name="connsiteY2" fmla="*/ 4070130 h 5005551"/>
                <a:gd name="connsiteX3" fmla="*/ 9144001 w 9144001"/>
                <a:gd name="connsiteY3" fmla="*/ 793530 h 5005551"/>
                <a:gd name="connsiteX4" fmla="*/ 1 w 9144001"/>
                <a:gd name="connsiteY4" fmla="*/ 1250730 h 5005551"/>
                <a:gd name="connsiteX0" fmla="*/ 1 w 9144001"/>
                <a:gd name="connsiteY0" fmla="*/ 1250730 h 5113282"/>
                <a:gd name="connsiteX1" fmla="*/ 0 w 9144001"/>
                <a:gd name="connsiteY1" fmla="*/ 4451130 h 5113282"/>
                <a:gd name="connsiteX2" fmla="*/ 9144000 w 9144001"/>
                <a:gd name="connsiteY2" fmla="*/ 4070130 h 5113282"/>
                <a:gd name="connsiteX3" fmla="*/ 9144001 w 9144001"/>
                <a:gd name="connsiteY3" fmla="*/ 793530 h 5113282"/>
                <a:gd name="connsiteX4" fmla="*/ 1 w 9144001"/>
                <a:gd name="connsiteY4" fmla="*/ 1250730 h 5113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1" h="5113282">
                  <a:moveTo>
                    <a:pt x="1" y="1250730"/>
                  </a:moveTo>
                  <a:cubicBezTo>
                    <a:pt x="1" y="2317530"/>
                    <a:pt x="0" y="3384330"/>
                    <a:pt x="0" y="4451130"/>
                  </a:cubicBezTo>
                  <a:cubicBezTo>
                    <a:pt x="2779008" y="4319607"/>
                    <a:pt x="7793421" y="5113282"/>
                    <a:pt x="9144000" y="4070130"/>
                  </a:cubicBezTo>
                  <a:cubicBezTo>
                    <a:pt x="9144000" y="2977930"/>
                    <a:pt x="9144001" y="1885730"/>
                    <a:pt x="9144001" y="793530"/>
                  </a:cubicBezTo>
                  <a:cubicBezTo>
                    <a:pt x="6454330" y="1114238"/>
                    <a:pt x="1382112" y="0"/>
                    <a:pt x="1" y="1250730"/>
                  </a:cubicBezTo>
                  <a:close/>
                </a:path>
              </a:pathLst>
            </a:custGeom>
            <a:solidFill>
              <a:srgbClr val="0093CF"/>
            </a:solidFill>
            <a:ln w="28575" cap="rnd">
              <a:no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grpSp>
      <p:pic>
        <p:nvPicPr>
          <p:cNvPr id="8" name="Picture 7" descr="PASG_Logo_grey_green_blue_7.png"/>
          <p:cNvPicPr>
            <a:picLocks noChangeAspect="1"/>
          </p:cNvPicPr>
          <p:nvPr/>
        </p:nvPicPr>
        <p:blipFill>
          <a:blip r:embed="rId2" cstate="screen"/>
          <a:stretch>
            <a:fillRect/>
          </a:stretch>
        </p:blipFill>
        <p:spPr>
          <a:xfrm>
            <a:off x="6394533" y="6061800"/>
            <a:ext cx="2673267" cy="720000"/>
          </a:xfrm>
          <a:prstGeom prst="rect">
            <a:avLst/>
          </a:prstGeom>
        </p:spPr>
      </p:pic>
      <p:pic>
        <p:nvPicPr>
          <p:cNvPr id="4098" name="Picture 2" descr="C:\Documents and Settings\jonesd02\Application Data\Microsoft\Templates\Pfizer Logo\RGB\pfizer_rgb_pos.png"/>
          <p:cNvPicPr>
            <a:picLocks noChangeAspect="1" noChangeArrowheads="1"/>
          </p:cNvPicPr>
          <p:nvPr/>
        </p:nvPicPr>
        <p:blipFill>
          <a:blip r:embed="rId3" cstate="screen"/>
          <a:srcRect/>
          <a:stretch>
            <a:fillRect/>
          </a:stretch>
        </p:blipFill>
        <p:spPr bwMode="auto">
          <a:xfrm>
            <a:off x="76200" y="76200"/>
            <a:ext cx="1295400" cy="753140"/>
          </a:xfrm>
          <a:prstGeom prst="rect">
            <a:avLst/>
          </a:prstGeom>
          <a:noFill/>
        </p:spPr>
      </p:pic>
      <p:sp>
        <p:nvSpPr>
          <p:cNvPr id="10" name="Title Placeholder 1"/>
          <p:cNvSpPr>
            <a:spLocks noGrp="1"/>
          </p:cNvSpPr>
          <p:nvPr>
            <p:ph type="ctrTitle"/>
          </p:nvPr>
        </p:nvSpPr>
        <p:spPr>
          <a:xfrm>
            <a:off x="455612" y="1600200"/>
            <a:ext cx="8213259" cy="1888725"/>
          </a:xfrm>
        </p:spPr>
        <p:txBody>
          <a:bodyPr/>
          <a:lstStyle>
            <a:lvl1pPr algn="l">
              <a:defRPr sz="5000" cap="small" baseline="0" smtClean="0">
                <a:solidFill>
                  <a:schemeClr val="bg1"/>
                </a:solidFill>
              </a:defRPr>
            </a:lvl1pPr>
          </a:lstStyle>
          <a:p>
            <a:r>
              <a:rPr lang="en-US" smtClean="0"/>
              <a:t>Click to edit Master title style</a:t>
            </a:r>
            <a:endParaRPr lang="en-US" dirty="0" smtClean="0"/>
          </a:p>
        </p:txBody>
      </p:sp>
      <p:sp>
        <p:nvSpPr>
          <p:cNvPr id="11" name="Text Placeholder 2"/>
          <p:cNvSpPr>
            <a:spLocks noGrp="1"/>
          </p:cNvSpPr>
          <p:nvPr>
            <p:ph type="subTitle" idx="1"/>
          </p:nvPr>
        </p:nvSpPr>
        <p:spPr>
          <a:xfrm>
            <a:off x="455612" y="3638256"/>
            <a:ext cx="8213259" cy="1314744"/>
          </a:xfrm>
        </p:spPr>
        <p:txBody>
          <a:bodyPr anchor="ctr"/>
          <a:lstStyle>
            <a:lvl1pPr marL="0" indent="0" algn="r">
              <a:buFont typeface="Arial" charset="0"/>
              <a:buNone/>
              <a:defRPr cap="small" baseline="0" smtClean="0">
                <a:solidFill>
                  <a:schemeClr val="bg1"/>
                </a:solidFill>
              </a:defRPr>
            </a:lvl1pPr>
          </a:lstStyle>
          <a:p>
            <a:r>
              <a:rPr lang="en-US" smtClean="0"/>
              <a:t>Click to edit Master subtitle style</a:t>
            </a:r>
            <a:endParaRPr lang="en-US"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a:solidFill>
                  <a:srgbClr val="0093D1"/>
                </a:solidFill>
              </a:defRPr>
            </a:lvl2pPr>
            <a:lvl4pPr>
              <a:defRPr>
                <a:solidFill>
                  <a:srgbClr val="0093D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7"/>
          <p:cNvSpPr>
            <a:spLocks noGrp="1"/>
          </p:cNvSpPr>
          <p:nvPr>
            <p:ph type="title"/>
          </p:nvPr>
        </p:nvSpPr>
        <p:spPr>
          <a:xfrm>
            <a:off x="1000100" y="0"/>
            <a:ext cx="8143900" cy="714356"/>
          </a:xfrm>
          <a:prstGeom prst="rect">
            <a:avLst/>
          </a:prstGeom>
        </p:spPr>
        <p:txBody>
          <a:bodyPr vert="horz" lIns="91440" tIns="0" rIns="91440" bIns="0" rtlCol="0" anchor="ctr">
            <a:normAutofit/>
          </a:bodyPr>
          <a:lstStyle/>
          <a:p>
            <a:r>
              <a:rPr lang="en-US" smtClean="0"/>
              <a:t>Click to edit Master title style</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521131"/>
            <a:ext cx="7772400" cy="1500187"/>
          </a:xfrm>
        </p:spPr>
        <p:txBody>
          <a:bodyPr anchor="ctr"/>
          <a:lstStyle>
            <a:lvl1pPr marL="0" indent="0" algn="ctr">
              <a:buNone/>
              <a:defRPr sz="3200">
                <a:solidFill>
                  <a:srgbClr val="61636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14417"/>
            <a:ext cx="4038600" cy="5443541"/>
          </a:xfrm>
        </p:spPr>
        <p:txBody>
          <a:bodyPr/>
          <a:lstStyle>
            <a:lvl1pPr>
              <a:defRPr sz="3000"/>
            </a:lvl1pPr>
            <a:lvl2pPr>
              <a:defRPr sz="3000"/>
            </a:lvl2pPr>
            <a:lvl3pPr>
              <a:defRPr sz="3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914417"/>
            <a:ext cx="4038600" cy="5443541"/>
          </a:xfrm>
        </p:spPr>
        <p:txBody>
          <a:bodyPr/>
          <a:lstStyle>
            <a:lvl1pPr>
              <a:defRPr sz="3000"/>
            </a:lvl1pPr>
            <a:lvl2pPr>
              <a:defRPr sz="3000"/>
            </a:lvl2pPr>
            <a:lvl3pPr>
              <a:defRPr sz="3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8" name="Title Placeholder 17"/>
          <p:cNvSpPr>
            <a:spLocks noGrp="1"/>
          </p:cNvSpPr>
          <p:nvPr>
            <p:ph type="title"/>
          </p:nvPr>
        </p:nvSpPr>
        <p:spPr>
          <a:xfrm>
            <a:off x="1000100" y="0"/>
            <a:ext cx="8143900" cy="714356"/>
          </a:xfrm>
          <a:prstGeom prst="rect">
            <a:avLst/>
          </a:prstGeom>
        </p:spPr>
        <p:txBody>
          <a:bodyPr vert="horz" lIns="91440" tIns="0" rIns="91440" bIns="0" rtlCol="0" anchor="ctr">
            <a:normAutofit/>
          </a:bodyPr>
          <a:lstStyle/>
          <a:p>
            <a:r>
              <a:rPr lang="en-US" smtClean="0"/>
              <a:t>Click to edit Master title style</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857232"/>
            <a:ext cx="4040188" cy="926937"/>
          </a:xfrm>
        </p:spPr>
        <p:txBody>
          <a:bodyPr anchor="b"/>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85926"/>
            <a:ext cx="4040188" cy="4572032"/>
          </a:xfrm>
        </p:spPr>
        <p:txBody>
          <a:bodyPr/>
          <a:lstStyle>
            <a:lvl1pPr>
              <a:defRPr sz="3000"/>
            </a:lvl1pPr>
            <a:lvl2pPr>
              <a:defRPr sz="3000"/>
            </a:lvl2pPr>
            <a:lvl3pPr>
              <a:defRPr sz="3000"/>
            </a:lvl3pPr>
            <a:lvl4pPr>
              <a:defRPr sz="3000"/>
            </a:lvl4pPr>
            <a:lvl5pPr>
              <a:defRPr sz="3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857232"/>
            <a:ext cx="4041775" cy="926937"/>
          </a:xfrm>
        </p:spPr>
        <p:txBody>
          <a:bodyPr anchor="b"/>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85926"/>
            <a:ext cx="4041775" cy="4572032"/>
          </a:xfrm>
        </p:spPr>
        <p:txBody>
          <a:bodyPr/>
          <a:lstStyle>
            <a:lvl1pPr>
              <a:defRPr sz="3000"/>
            </a:lvl1pPr>
            <a:lvl2pPr>
              <a:defRPr sz="3000"/>
            </a:lvl2pPr>
            <a:lvl3pPr>
              <a:defRPr sz="3000"/>
            </a:lvl3pPr>
            <a:lvl4pPr>
              <a:defRPr sz="3000"/>
            </a:lvl4pPr>
            <a:lvl5pPr>
              <a:defRPr sz="3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10" name="Title Placeholder 17"/>
          <p:cNvSpPr>
            <a:spLocks noGrp="1"/>
          </p:cNvSpPr>
          <p:nvPr>
            <p:ph type="title"/>
          </p:nvPr>
        </p:nvSpPr>
        <p:spPr>
          <a:xfrm>
            <a:off x="1000100" y="0"/>
            <a:ext cx="8143900" cy="714356"/>
          </a:xfrm>
          <a:prstGeom prst="rect">
            <a:avLst/>
          </a:prstGeom>
        </p:spPr>
        <p:txBody>
          <a:bodyPr vert="horz" lIns="91440" tIns="0" rIns="91440" bIns="0" rtlCol="0" anchor="ctr">
            <a:normAutofit/>
          </a:bodyPr>
          <a:lstStyle/>
          <a:p>
            <a:r>
              <a:rPr lang="en-US" smtClean="0"/>
              <a:t>Click to edit Master title style</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Placeholder 17"/>
          <p:cNvSpPr>
            <a:spLocks noGrp="1"/>
          </p:cNvSpPr>
          <p:nvPr>
            <p:ph type="title"/>
          </p:nvPr>
        </p:nvSpPr>
        <p:spPr>
          <a:xfrm>
            <a:off x="1000100" y="0"/>
            <a:ext cx="8143900" cy="714356"/>
          </a:xfrm>
          <a:prstGeom prst="rect">
            <a:avLst/>
          </a:prstGeom>
        </p:spPr>
        <p:txBody>
          <a:bodyPr vert="horz" lIns="91440" tIns="0" rIns="91440" bIns="0" rtlCol="0" anchor="ctr">
            <a:normAutofit/>
          </a:bodyPr>
          <a:lstStyle/>
          <a:p>
            <a:r>
              <a:rPr lang="en-US" smtClean="0"/>
              <a:t>Click to edit Master title style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129234"/>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146954" y="857232"/>
            <a:ext cx="6850092" cy="421484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828800" y="569597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838200"/>
            <a:ext cx="8229600" cy="55911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Slide Number Placeholder 5"/>
          <p:cNvSpPr txBox="1">
            <a:spLocks/>
          </p:cNvSpPr>
          <p:nvPr/>
        </p:nvSpPr>
        <p:spPr>
          <a:xfrm>
            <a:off x="3886200" y="6477000"/>
            <a:ext cx="1676399" cy="381000"/>
          </a:xfrm>
          <a:prstGeom prst="rect">
            <a:avLst/>
          </a:prstGeom>
        </p:spPr>
        <p:txBody>
          <a:bodyPr/>
          <a:lstStyle>
            <a:lvl1pPr>
              <a:defRPr>
                <a:solidFill>
                  <a:schemeClr val="tx1"/>
                </a:solidFill>
              </a:defRPr>
            </a:lvl1pPr>
          </a:lstStyle>
          <a:p>
            <a:pPr algn="ctr">
              <a:defRPr/>
            </a:pPr>
            <a:fld id="{4183B0B8-AD8B-482F-AA89-66AAC69F0CFF}" type="slidenum">
              <a:rPr lang="en-US" sz="1400" smtClean="0">
                <a:solidFill>
                  <a:srgbClr val="616365"/>
                </a:solidFill>
                <a:latin typeface="Calibri" pitchFamily="34" charset="0"/>
              </a:rPr>
              <a:pPr algn="ctr">
                <a:defRPr/>
              </a:pPr>
              <a:t>‹#›</a:t>
            </a:fld>
            <a:endParaRPr lang="en-US" sz="1400" dirty="0">
              <a:solidFill>
                <a:srgbClr val="616365"/>
              </a:solidFill>
              <a:latin typeface="Calibri" pitchFamily="34" charset="0"/>
            </a:endParaRPr>
          </a:p>
        </p:txBody>
      </p:sp>
      <p:pic>
        <p:nvPicPr>
          <p:cNvPr id="13" name="Picture 12" descr="PASG_Logo_grey_green_blue_7.png"/>
          <p:cNvPicPr>
            <a:picLocks noChangeAspect="1"/>
          </p:cNvPicPr>
          <p:nvPr/>
        </p:nvPicPr>
        <p:blipFill>
          <a:blip r:embed="rId11" cstate="screen"/>
          <a:stretch>
            <a:fillRect/>
          </a:stretch>
        </p:blipFill>
        <p:spPr>
          <a:xfrm>
            <a:off x="7735960" y="6426586"/>
            <a:ext cx="1336634" cy="360000"/>
          </a:xfrm>
          <a:prstGeom prst="rect">
            <a:avLst/>
          </a:prstGeom>
        </p:spPr>
      </p:pic>
      <p:grpSp>
        <p:nvGrpSpPr>
          <p:cNvPr id="2" name="Group 9"/>
          <p:cNvGrpSpPr/>
          <p:nvPr/>
        </p:nvGrpSpPr>
        <p:grpSpPr>
          <a:xfrm>
            <a:off x="-1" y="-357352"/>
            <a:ext cx="9144001" cy="1487257"/>
            <a:chOff x="-1" y="-357352"/>
            <a:chExt cx="9144001" cy="1487257"/>
          </a:xfrm>
        </p:grpSpPr>
        <p:sp>
          <p:nvSpPr>
            <p:cNvPr id="16" name="Freeform 15"/>
            <p:cNvSpPr/>
            <p:nvPr/>
          </p:nvSpPr>
          <p:spPr>
            <a:xfrm>
              <a:off x="-1" y="1"/>
              <a:ext cx="9144001" cy="1129904"/>
            </a:xfrm>
            <a:custGeom>
              <a:avLst/>
              <a:gdLst>
                <a:gd name="connsiteX0" fmla="*/ 0 w 4945911"/>
                <a:gd name="connsiteY0" fmla="*/ 0 h 2900916"/>
                <a:gd name="connsiteX1" fmla="*/ 1010093 w 4945911"/>
                <a:gd name="connsiteY1" fmla="*/ 2519916 h 2900916"/>
                <a:gd name="connsiteX2" fmla="*/ 4412511 w 4945911"/>
                <a:gd name="connsiteY2" fmla="*/ 2286000 h 2900916"/>
                <a:gd name="connsiteX3" fmla="*/ 4210493 w 4945911"/>
                <a:gd name="connsiteY3" fmla="*/ 212651 h 2900916"/>
                <a:gd name="connsiteX0" fmla="*/ 0 w 4945911"/>
                <a:gd name="connsiteY0" fmla="*/ 0 h 2900916"/>
                <a:gd name="connsiteX1" fmla="*/ 1010093 w 4945911"/>
                <a:gd name="connsiteY1" fmla="*/ 2519916 h 2900916"/>
                <a:gd name="connsiteX2" fmla="*/ 4412511 w 4945911"/>
                <a:gd name="connsiteY2" fmla="*/ 2286000 h 2900916"/>
                <a:gd name="connsiteX3" fmla="*/ 4210493 w 4945911"/>
                <a:gd name="connsiteY3" fmla="*/ 212651 h 2900916"/>
                <a:gd name="connsiteX4" fmla="*/ 0 w 4945911"/>
                <a:gd name="connsiteY4" fmla="*/ 0 h 2900916"/>
                <a:gd name="connsiteX0" fmla="*/ 0 w 9458546"/>
                <a:gd name="connsiteY0" fmla="*/ 455428 h 3356344"/>
                <a:gd name="connsiteX1" fmla="*/ 1010093 w 9458546"/>
                <a:gd name="connsiteY1" fmla="*/ 2975344 h 3356344"/>
                <a:gd name="connsiteX2" fmla="*/ 4412511 w 9458546"/>
                <a:gd name="connsiteY2" fmla="*/ 2741428 h 3356344"/>
                <a:gd name="connsiteX3" fmla="*/ 9090837 w 9458546"/>
                <a:gd name="connsiteY3" fmla="*/ 0 h 3356344"/>
                <a:gd name="connsiteX4" fmla="*/ 0 w 9458546"/>
                <a:gd name="connsiteY4" fmla="*/ 455428 h 3356344"/>
                <a:gd name="connsiteX0" fmla="*/ 788582 w 10247128"/>
                <a:gd name="connsiteY0" fmla="*/ 455428 h 4038600"/>
                <a:gd name="connsiteX1" fmla="*/ 735418 w 10247128"/>
                <a:gd name="connsiteY1" fmla="*/ 3657600 h 4038600"/>
                <a:gd name="connsiteX2" fmla="*/ 5201093 w 10247128"/>
                <a:gd name="connsiteY2" fmla="*/ 2741428 h 4038600"/>
                <a:gd name="connsiteX3" fmla="*/ 9879419 w 10247128"/>
                <a:gd name="connsiteY3" fmla="*/ 0 h 4038600"/>
                <a:gd name="connsiteX4" fmla="*/ 788582 w 10247128"/>
                <a:gd name="connsiteY4" fmla="*/ 455428 h 4038600"/>
                <a:gd name="connsiteX0" fmla="*/ 1568303 w 12183139"/>
                <a:gd name="connsiteY0" fmla="*/ 455428 h 4127795"/>
                <a:gd name="connsiteX1" fmla="*/ 1515139 w 12183139"/>
                <a:gd name="connsiteY1" fmla="*/ 3657600 h 4127795"/>
                <a:gd name="connsiteX2" fmla="*/ 10659139 w 12183139"/>
                <a:gd name="connsiteY2" fmla="*/ 3276600 h 4127795"/>
                <a:gd name="connsiteX3" fmla="*/ 10659140 w 12183139"/>
                <a:gd name="connsiteY3" fmla="*/ 0 h 4127795"/>
                <a:gd name="connsiteX4" fmla="*/ 1568303 w 12183139"/>
                <a:gd name="connsiteY4" fmla="*/ 455428 h 4127795"/>
                <a:gd name="connsiteX0" fmla="*/ 53164 w 10668000"/>
                <a:gd name="connsiteY0" fmla="*/ 455428 h 4127795"/>
                <a:gd name="connsiteX1" fmla="*/ 0 w 10668000"/>
                <a:gd name="connsiteY1" fmla="*/ 3657600 h 4127795"/>
                <a:gd name="connsiteX2" fmla="*/ 9144000 w 10668000"/>
                <a:gd name="connsiteY2" fmla="*/ 3276600 h 4127795"/>
                <a:gd name="connsiteX3" fmla="*/ 9144001 w 10668000"/>
                <a:gd name="connsiteY3" fmla="*/ 0 h 4127795"/>
                <a:gd name="connsiteX4" fmla="*/ 53164 w 10668000"/>
                <a:gd name="connsiteY4" fmla="*/ 455428 h 4127795"/>
                <a:gd name="connsiteX0" fmla="*/ 53164 w 9144001"/>
                <a:gd name="connsiteY0" fmla="*/ 455428 h 4127795"/>
                <a:gd name="connsiteX1" fmla="*/ 0 w 9144001"/>
                <a:gd name="connsiteY1" fmla="*/ 3657600 h 4127795"/>
                <a:gd name="connsiteX2" fmla="*/ 9144000 w 9144001"/>
                <a:gd name="connsiteY2" fmla="*/ 3276600 h 4127795"/>
                <a:gd name="connsiteX3" fmla="*/ 9144001 w 9144001"/>
                <a:gd name="connsiteY3" fmla="*/ 0 h 4127795"/>
                <a:gd name="connsiteX4" fmla="*/ 53164 w 9144001"/>
                <a:gd name="connsiteY4" fmla="*/ 455428 h 4127795"/>
                <a:gd name="connsiteX0" fmla="*/ 53164 w 9144001"/>
                <a:gd name="connsiteY0" fmla="*/ 925623 h 4597990"/>
                <a:gd name="connsiteX1" fmla="*/ 0 w 9144001"/>
                <a:gd name="connsiteY1" fmla="*/ 4127795 h 4597990"/>
                <a:gd name="connsiteX2" fmla="*/ 9144000 w 9144001"/>
                <a:gd name="connsiteY2" fmla="*/ 3746795 h 4597990"/>
                <a:gd name="connsiteX3" fmla="*/ 9144001 w 9144001"/>
                <a:gd name="connsiteY3" fmla="*/ 470195 h 4597990"/>
                <a:gd name="connsiteX4" fmla="*/ 53164 w 9144001"/>
                <a:gd name="connsiteY4" fmla="*/ 925623 h 4597990"/>
                <a:gd name="connsiteX0" fmla="*/ 1 w 9144001"/>
                <a:gd name="connsiteY0" fmla="*/ 927395 h 4597990"/>
                <a:gd name="connsiteX1" fmla="*/ 0 w 9144001"/>
                <a:gd name="connsiteY1" fmla="*/ 4127795 h 4597990"/>
                <a:gd name="connsiteX2" fmla="*/ 9144000 w 9144001"/>
                <a:gd name="connsiteY2" fmla="*/ 3746795 h 4597990"/>
                <a:gd name="connsiteX3" fmla="*/ 9144001 w 9144001"/>
                <a:gd name="connsiteY3" fmla="*/ 470195 h 4597990"/>
                <a:gd name="connsiteX4" fmla="*/ 1 w 9144001"/>
                <a:gd name="connsiteY4" fmla="*/ 927395 h 4597990"/>
                <a:gd name="connsiteX0" fmla="*/ 1 w 9144001"/>
                <a:gd name="connsiteY0" fmla="*/ 1095703 h 4766298"/>
                <a:gd name="connsiteX1" fmla="*/ 0 w 9144001"/>
                <a:gd name="connsiteY1" fmla="*/ 4296103 h 4766298"/>
                <a:gd name="connsiteX2" fmla="*/ 9144000 w 9144001"/>
                <a:gd name="connsiteY2" fmla="*/ 3915103 h 4766298"/>
                <a:gd name="connsiteX3" fmla="*/ 9144001 w 9144001"/>
                <a:gd name="connsiteY3" fmla="*/ 638503 h 4766298"/>
                <a:gd name="connsiteX4" fmla="*/ 1 w 9144001"/>
                <a:gd name="connsiteY4" fmla="*/ 1095703 h 4766298"/>
                <a:gd name="connsiteX0" fmla="*/ 1 w 9144001"/>
                <a:gd name="connsiteY0" fmla="*/ 1095703 h 4766298"/>
                <a:gd name="connsiteX1" fmla="*/ 0 w 9144001"/>
                <a:gd name="connsiteY1" fmla="*/ 4296103 h 4766298"/>
                <a:gd name="connsiteX2" fmla="*/ 9144000 w 9144001"/>
                <a:gd name="connsiteY2" fmla="*/ 3915103 h 4766298"/>
                <a:gd name="connsiteX3" fmla="*/ 9144001 w 9144001"/>
                <a:gd name="connsiteY3" fmla="*/ 638503 h 4766298"/>
                <a:gd name="connsiteX4" fmla="*/ 1 w 9144001"/>
                <a:gd name="connsiteY4" fmla="*/ 1095703 h 4766298"/>
                <a:gd name="connsiteX0" fmla="*/ 1 w 9144001"/>
                <a:gd name="connsiteY0" fmla="*/ 1405758 h 5076353"/>
                <a:gd name="connsiteX1" fmla="*/ 0 w 9144001"/>
                <a:gd name="connsiteY1" fmla="*/ 4606158 h 5076353"/>
                <a:gd name="connsiteX2" fmla="*/ 9144000 w 9144001"/>
                <a:gd name="connsiteY2" fmla="*/ 4225158 h 5076353"/>
                <a:gd name="connsiteX3" fmla="*/ 9144001 w 9144001"/>
                <a:gd name="connsiteY3" fmla="*/ 948558 h 5076353"/>
                <a:gd name="connsiteX4" fmla="*/ 1 w 9144001"/>
                <a:gd name="connsiteY4" fmla="*/ 1405758 h 5076353"/>
                <a:gd name="connsiteX0" fmla="*/ 1 w 9144001"/>
                <a:gd name="connsiteY0" fmla="*/ 1405758 h 5076353"/>
                <a:gd name="connsiteX1" fmla="*/ 0 w 9144001"/>
                <a:gd name="connsiteY1" fmla="*/ 4606158 h 5076353"/>
                <a:gd name="connsiteX2" fmla="*/ 9144000 w 9144001"/>
                <a:gd name="connsiteY2" fmla="*/ 4225158 h 5076353"/>
                <a:gd name="connsiteX3" fmla="*/ 9144001 w 9144001"/>
                <a:gd name="connsiteY3" fmla="*/ 948558 h 5076353"/>
                <a:gd name="connsiteX4" fmla="*/ 1 w 9144001"/>
                <a:gd name="connsiteY4" fmla="*/ 1405758 h 5076353"/>
                <a:gd name="connsiteX0" fmla="*/ 1 w 9144001"/>
                <a:gd name="connsiteY0" fmla="*/ 1405758 h 5076353"/>
                <a:gd name="connsiteX1" fmla="*/ 0 w 9144001"/>
                <a:gd name="connsiteY1" fmla="*/ 4606158 h 5076353"/>
                <a:gd name="connsiteX2" fmla="*/ 9144000 w 9144001"/>
                <a:gd name="connsiteY2" fmla="*/ 4225158 h 5076353"/>
                <a:gd name="connsiteX3" fmla="*/ 9144001 w 9144001"/>
                <a:gd name="connsiteY3" fmla="*/ 948558 h 5076353"/>
                <a:gd name="connsiteX4" fmla="*/ 1 w 9144001"/>
                <a:gd name="connsiteY4" fmla="*/ 1405758 h 5076353"/>
                <a:gd name="connsiteX0" fmla="*/ 1 w 9144001"/>
                <a:gd name="connsiteY0" fmla="*/ 1326930 h 4997525"/>
                <a:gd name="connsiteX1" fmla="*/ 0 w 9144001"/>
                <a:gd name="connsiteY1" fmla="*/ 4527330 h 4997525"/>
                <a:gd name="connsiteX2" fmla="*/ 9144000 w 9144001"/>
                <a:gd name="connsiteY2" fmla="*/ 4146330 h 4997525"/>
                <a:gd name="connsiteX3" fmla="*/ 9144001 w 9144001"/>
                <a:gd name="connsiteY3" fmla="*/ 869730 h 4997525"/>
                <a:gd name="connsiteX4" fmla="*/ 1 w 9144001"/>
                <a:gd name="connsiteY4" fmla="*/ 1326930 h 4997525"/>
                <a:gd name="connsiteX0" fmla="*/ 1 w 9144001"/>
                <a:gd name="connsiteY0" fmla="*/ 1326930 h 4755930"/>
                <a:gd name="connsiteX1" fmla="*/ 0 w 9144001"/>
                <a:gd name="connsiteY1" fmla="*/ 4527330 h 4755930"/>
                <a:gd name="connsiteX2" fmla="*/ 9144000 w 9144001"/>
                <a:gd name="connsiteY2" fmla="*/ 4146330 h 4755930"/>
                <a:gd name="connsiteX3" fmla="*/ 9144001 w 9144001"/>
                <a:gd name="connsiteY3" fmla="*/ 869730 h 4755930"/>
                <a:gd name="connsiteX4" fmla="*/ 1 w 9144001"/>
                <a:gd name="connsiteY4" fmla="*/ 1326930 h 4755930"/>
                <a:gd name="connsiteX0" fmla="*/ 1 w 9144001"/>
                <a:gd name="connsiteY0" fmla="*/ 1326930 h 5034454"/>
                <a:gd name="connsiteX1" fmla="*/ 0 w 9144001"/>
                <a:gd name="connsiteY1" fmla="*/ 4527330 h 5034454"/>
                <a:gd name="connsiteX2" fmla="*/ 9144000 w 9144001"/>
                <a:gd name="connsiteY2" fmla="*/ 4146330 h 5034454"/>
                <a:gd name="connsiteX3" fmla="*/ 9144001 w 9144001"/>
                <a:gd name="connsiteY3" fmla="*/ 869730 h 5034454"/>
                <a:gd name="connsiteX4" fmla="*/ 1 w 9144001"/>
                <a:gd name="connsiteY4" fmla="*/ 1326930 h 5034454"/>
                <a:gd name="connsiteX0" fmla="*/ 1 w 9144001"/>
                <a:gd name="connsiteY0" fmla="*/ 1326930 h 5034454"/>
                <a:gd name="connsiteX1" fmla="*/ 0 w 9144001"/>
                <a:gd name="connsiteY1" fmla="*/ 4527330 h 5034454"/>
                <a:gd name="connsiteX2" fmla="*/ 9144000 w 9144001"/>
                <a:gd name="connsiteY2" fmla="*/ 4146330 h 5034454"/>
                <a:gd name="connsiteX3" fmla="*/ 9144001 w 9144001"/>
                <a:gd name="connsiteY3" fmla="*/ 869730 h 5034454"/>
                <a:gd name="connsiteX4" fmla="*/ 1 w 9144001"/>
                <a:gd name="connsiteY4" fmla="*/ 1326930 h 5034454"/>
                <a:gd name="connsiteX0" fmla="*/ 1 w 9144001"/>
                <a:gd name="connsiteY0" fmla="*/ 1326930 h 5034454"/>
                <a:gd name="connsiteX1" fmla="*/ 0 w 9144001"/>
                <a:gd name="connsiteY1" fmla="*/ 4527330 h 5034454"/>
                <a:gd name="connsiteX2" fmla="*/ 9144000 w 9144001"/>
                <a:gd name="connsiteY2" fmla="*/ 4146330 h 5034454"/>
                <a:gd name="connsiteX3" fmla="*/ 9144001 w 9144001"/>
                <a:gd name="connsiteY3" fmla="*/ 869730 h 5034454"/>
                <a:gd name="connsiteX4" fmla="*/ 1 w 9144001"/>
                <a:gd name="connsiteY4" fmla="*/ 1326930 h 5034454"/>
                <a:gd name="connsiteX0" fmla="*/ 1 w 9144001"/>
                <a:gd name="connsiteY0" fmla="*/ 1326930 h 5034454"/>
                <a:gd name="connsiteX1" fmla="*/ 0 w 9144001"/>
                <a:gd name="connsiteY1" fmla="*/ 4527330 h 5034454"/>
                <a:gd name="connsiteX2" fmla="*/ 9144000 w 9144001"/>
                <a:gd name="connsiteY2" fmla="*/ 4146330 h 5034454"/>
                <a:gd name="connsiteX3" fmla="*/ 9144001 w 9144001"/>
                <a:gd name="connsiteY3" fmla="*/ 869730 h 5034454"/>
                <a:gd name="connsiteX4" fmla="*/ 1 w 9144001"/>
                <a:gd name="connsiteY4" fmla="*/ 1326930 h 5034454"/>
                <a:gd name="connsiteX0" fmla="*/ 1 w 9144001"/>
                <a:gd name="connsiteY0" fmla="*/ 1074682 h 4782206"/>
                <a:gd name="connsiteX1" fmla="*/ 0 w 9144001"/>
                <a:gd name="connsiteY1" fmla="*/ 4275082 h 4782206"/>
                <a:gd name="connsiteX2" fmla="*/ 9144000 w 9144001"/>
                <a:gd name="connsiteY2" fmla="*/ 3894082 h 4782206"/>
                <a:gd name="connsiteX3" fmla="*/ 9144001 w 9144001"/>
                <a:gd name="connsiteY3" fmla="*/ 617482 h 4782206"/>
                <a:gd name="connsiteX4" fmla="*/ 1 w 9144001"/>
                <a:gd name="connsiteY4" fmla="*/ 1074682 h 4782206"/>
                <a:gd name="connsiteX0" fmla="*/ 1 w 9144001"/>
                <a:gd name="connsiteY0" fmla="*/ 1250730 h 4958254"/>
                <a:gd name="connsiteX1" fmla="*/ 0 w 9144001"/>
                <a:gd name="connsiteY1" fmla="*/ 4451130 h 4958254"/>
                <a:gd name="connsiteX2" fmla="*/ 9144000 w 9144001"/>
                <a:gd name="connsiteY2" fmla="*/ 4070130 h 4958254"/>
                <a:gd name="connsiteX3" fmla="*/ 9144001 w 9144001"/>
                <a:gd name="connsiteY3" fmla="*/ 793530 h 4958254"/>
                <a:gd name="connsiteX4" fmla="*/ 1 w 9144001"/>
                <a:gd name="connsiteY4" fmla="*/ 1250730 h 4958254"/>
                <a:gd name="connsiteX0" fmla="*/ 1 w 9144001"/>
                <a:gd name="connsiteY0" fmla="*/ 1250730 h 5005551"/>
                <a:gd name="connsiteX1" fmla="*/ 0 w 9144001"/>
                <a:gd name="connsiteY1" fmla="*/ 4451130 h 5005551"/>
                <a:gd name="connsiteX2" fmla="*/ 9144000 w 9144001"/>
                <a:gd name="connsiteY2" fmla="*/ 4070130 h 5005551"/>
                <a:gd name="connsiteX3" fmla="*/ 9144001 w 9144001"/>
                <a:gd name="connsiteY3" fmla="*/ 793530 h 5005551"/>
                <a:gd name="connsiteX4" fmla="*/ 1 w 9144001"/>
                <a:gd name="connsiteY4" fmla="*/ 1250730 h 5005551"/>
                <a:gd name="connsiteX0" fmla="*/ 1 w 9144001"/>
                <a:gd name="connsiteY0" fmla="*/ 1250730 h 5113282"/>
                <a:gd name="connsiteX1" fmla="*/ 0 w 9144001"/>
                <a:gd name="connsiteY1" fmla="*/ 4451130 h 5113282"/>
                <a:gd name="connsiteX2" fmla="*/ 9144000 w 9144001"/>
                <a:gd name="connsiteY2" fmla="*/ 4070130 h 5113282"/>
                <a:gd name="connsiteX3" fmla="*/ 9144001 w 9144001"/>
                <a:gd name="connsiteY3" fmla="*/ 793530 h 5113282"/>
                <a:gd name="connsiteX4" fmla="*/ 1 w 9144001"/>
                <a:gd name="connsiteY4" fmla="*/ 1250730 h 5113282"/>
                <a:gd name="connsiteX0" fmla="*/ 1 w 9144001"/>
                <a:gd name="connsiteY0" fmla="*/ 457200 h 4319752"/>
                <a:gd name="connsiteX1" fmla="*/ 0 w 9144001"/>
                <a:gd name="connsiteY1" fmla="*/ 3657600 h 4319752"/>
                <a:gd name="connsiteX2" fmla="*/ 9144000 w 9144001"/>
                <a:gd name="connsiteY2" fmla="*/ 3276600 h 4319752"/>
                <a:gd name="connsiteX3" fmla="*/ 9144001 w 9144001"/>
                <a:gd name="connsiteY3" fmla="*/ 0 h 4319752"/>
                <a:gd name="connsiteX4" fmla="*/ 1 w 9144001"/>
                <a:gd name="connsiteY4" fmla="*/ 457200 h 4319752"/>
                <a:gd name="connsiteX0" fmla="*/ 1 w 9144001"/>
                <a:gd name="connsiteY0" fmla="*/ 1391275 h 5253827"/>
                <a:gd name="connsiteX1" fmla="*/ 0 w 9144001"/>
                <a:gd name="connsiteY1" fmla="*/ 4591675 h 5253827"/>
                <a:gd name="connsiteX2" fmla="*/ 9144000 w 9144001"/>
                <a:gd name="connsiteY2" fmla="*/ 4210675 h 5253827"/>
                <a:gd name="connsiteX3" fmla="*/ 9144001 w 9144001"/>
                <a:gd name="connsiteY3" fmla="*/ 934075 h 5253827"/>
                <a:gd name="connsiteX4" fmla="*/ 1 w 9144001"/>
                <a:gd name="connsiteY4" fmla="*/ 1391275 h 5253827"/>
                <a:gd name="connsiteX0" fmla="*/ 1 w 9144001"/>
                <a:gd name="connsiteY0" fmla="*/ 1391275 h 5253827"/>
                <a:gd name="connsiteX1" fmla="*/ 0 w 9144001"/>
                <a:gd name="connsiteY1" fmla="*/ 4591675 h 5253827"/>
                <a:gd name="connsiteX2" fmla="*/ 9144000 w 9144001"/>
                <a:gd name="connsiteY2" fmla="*/ 4210675 h 5253827"/>
                <a:gd name="connsiteX3" fmla="*/ 9144001 w 9144001"/>
                <a:gd name="connsiteY3" fmla="*/ 881601 h 5253827"/>
                <a:gd name="connsiteX4" fmla="*/ 1 w 9144001"/>
                <a:gd name="connsiteY4" fmla="*/ 1391275 h 5253827"/>
                <a:gd name="connsiteX0" fmla="*/ 1 w 9144001"/>
                <a:gd name="connsiteY0" fmla="*/ 1391275 h 5253827"/>
                <a:gd name="connsiteX1" fmla="*/ 0 w 9144001"/>
                <a:gd name="connsiteY1" fmla="*/ 4591675 h 5253827"/>
                <a:gd name="connsiteX2" fmla="*/ 9144000 w 9144001"/>
                <a:gd name="connsiteY2" fmla="*/ 4210675 h 5253827"/>
                <a:gd name="connsiteX3" fmla="*/ 9144001 w 9144001"/>
                <a:gd name="connsiteY3" fmla="*/ 881601 h 5253827"/>
                <a:gd name="connsiteX4" fmla="*/ 1 w 9144001"/>
                <a:gd name="connsiteY4" fmla="*/ 1391275 h 5253827"/>
                <a:gd name="connsiteX0" fmla="*/ 1 w 9144001"/>
                <a:gd name="connsiteY0" fmla="*/ 1391275 h 5253827"/>
                <a:gd name="connsiteX1" fmla="*/ 0 w 9144001"/>
                <a:gd name="connsiteY1" fmla="*/ 4591675 h 5253827"/>
                <a:gd name="connsiteX2" fmla="*/ 9144000 w 9144001"/>
                <a:gd name="connsiteY2" fmla="*/ 4210675 h 5253827"/>
                <a:gd name="connsiteX3" fmla="*/ 9144001 w 9144001"/>
                <a:gd name="connsiteY3" fmla="*/ 881601 h 5253827"/>
                <a:gd name="connsiteX4" fmla="*/ 1 w 9144001"/>
                <a:gd name="connsiteY4" fmla="*/ 1391275 h 5253827"/>
                <a:gd name="connsiteX0" fmla="*/ 1 w 9144001"/>
                <a:gd name="connsiteY0" fmla="*/ 509674 h 4372226"/>
                <a:gd name="connsiteX1" fmla="*/ 0 w 9144001"/>
                <a:gd name="connsiteY1" fmla="*/ 3710074 h 4372226"/>
                <a:gd name="connsiteX2" fmla="*/ 9144000 w 9144001"/>
                <a:gd name="connsiteY2" fmla="*/ 3329074 h 4372226"/>
                <a:gd name="connsiteX3" fmla="*/ 9144001 w 9144001"/>
                <a:gd name="connsiteY3" fmla="*/ 0 h 4372226"/>
                <a:gd name="connsiteX4" fmla="*/ 1 w 9144001"/>
                <a:gd name="connsiteY4" fmla="*/ 509674 h 4372226"/>
                <a:gd name="connsiteX0" fmla="*/ 1 w 9144001"/>
                <a:gd name="connsiteY0" fmla="*/ 1337612 h 5200164"/>
                <a:gd name="connsiteX1" fmla="*/ 0 w 9144001"/>
                <a:gd name="connsiteY1" fmla="*/ 4538012 h 5200164"/>
                <a:gd name="connsiteX2" fmla="*/ 9144000 w 9144001"/>
                <a:gd name="connsiteY2" fmla="*/ 4157012 h 5200164"/>
                <a:gd name="connsiteX3" fmla="*/ 9144001 w 9144001"/>
                <a:gd name="connsiteY3" fmla="*/ 827938 h 5200164"/>
                <a:gd name="connsiteX4" fmla="*/ 1 w 9144001"/>
                <a:gd name="connsiteY4" fmla="*/ 1337612 h 5200164"/>
                <a:gd name="connsiteX0" fmla="*/ 1 w 9144001"/>
                <a:gd name="connsiteY0" fmla="*/ 509674 h 4372226"/>
                <a:gd name="connsiteX1" fmla="*/ 0 w 9144001"/>
                <a:gd name="connsiteY1" fmla="*/ 3710074 h 4372226"/>
                <a:gd name="connsiteX2" fmla="*/ 9144000 w 9144001"/>
                <a:gd name="connsiteY2" fmla="*/ 3329074 h 4372226"/>
                <a:gd name="connsiteX3" fmla="*/ 9144001 w 9144001"/>
                <a:gd name="connsiteY3" fmla="*/ 0 h 4372226"/>
                <a:gd name="connsiteX4" fmla="*/ 1 w 9144001"/>
                <a:gd name="connsiteY4" fmla="*/ 509674 h 4372226"/>
                <a:gd name="connsiteX0" fmla="*/ 1 w 9144001"/>
                <a:gd name="connsiteY0" fmla="*/ 1306948 h 5169500"/>
                <a:gd name="connsiteX1" fmla="*/ 0 w 9144001"/>
                <a:gd name="connsiteY1" fmla="*/ 4507348 h 5169500"/>
                <a:gd name="connsiteX2" fmla="*/ 9144000 w 9144001"/>
                <a:gd name="connsiteY2" fmla="*/ 4126348 h 5169500"/>
                <a:gd name="connsiteX3" fmla="*/ 9144001 w 9144001"/>
                <a:gd name="connsiteY3" fmla="*/ 797274 h 5169500"/>
                <a:gd name="connsiteX4" fmla="*/ 1 w 9144001"/>
                <a:gd name="connsiteY4" fmla="*/ 1306948 h 5169500"/>
                <a:gd name="connsiteX0" fmla="*/ 1 w 9144001"/>
                <a:gd name="connsiteY0" fmla="*/ 1306948 h 5169500"/>
                <a:gd name="connsiteX1" fmla="*/ 0 w 9144001"/>
                <a:gd name="connsiteY1" fmla="*/ 4507348 h 5169500"/>
                <a:gd name="connsiteX2" fmla="*/ 9144000 w 9144001"/>
                <a:gd name="connsiteY2" fmla="*/ 4126348 h 5169500"/>
                <a:gd name="connsiteX3" fmla="*/ 9144001 w 9144001"/>
                <a:gd name="connsiteY3" fmla="*/ 797274 h 5169500"/>
                <a:gd name="connsiteX4" fmla="*/ 1 w 9144001"/>
                <a:gd name="connsiteY4" fmla="*/ 1306948 h 5169500"/>
                <a:gd name="connsiteX0" fmla="*/ 1 w 9144001"/>
                <a:gd name="connsiteY0" fmla="*/ 1835908 h 5698460"/>
                <a:gd name="connsiteX1" fmla="*/ 0 w 9144001"/>
                <a:gd name="connsiteY1" fmla="*/ 5036308 h 5698460"/>
                <a:gd name="connsiteX2" fmla="*/ 9144000 w 9144001"/>
                <a:gd name="connsiteY2" fmla="*/ 4655308 h 5698460"/>
                <a:gd name="connsiteX3" fmla="*/ 9144001 w 9144001"/>
                <a:gd name="connsiteY3" fmla="*/ 1326234 h 5698460"/>
                <a:gd name="connsiteX4" fmla="*/ 1 w 9144001"/>
                <a:gd name="connsiteY4" fmla="*/ 1835908 h 5698460"/>
                <a:gd name="connsiteX0" fmla="*/ 1 w 9144001"/>
                <a:gd name="connsiteY0" fmla="*/ 1835908 h 5698460"/>
                <a:gd name="connsiteX1" fmla="*/ 0 w 9144001"/>
                <a:gd name="connsiteY1" fmla="*/ 5036308 h 5698460"/>
                <a:gd name="connsiteX2" fmla="*/ 9144000 w 9144001"/>
                <a:gd name="connsiteY2" fmla="*/ 4655308 h 5698460"/>
                <a:gd name="connsiteX3" fmla="*/ 9144001 w 9144001"/>
                <a:gd name="connsiteY3" fmla="*/ 1326234 h 5698460"/>
                <a:gd name="connsiteX4" fmla="*/ 1 w 9144001"/>
                <a:gd name="connsiteY4" fmla="*/ 1835908 h 5698460"/>
                <a:gd name="connsiteX0" fmla="*/ 1 w 9144001"/>
                <a:gd name="connsiteY0" fmla="*/ 1835908 h 5763501"/>
                <a:gd name="connsiteX1" fmla="*/ 0 w 9144001"/>
                <a:gd name="connsiteY1" fmla="*/ 5101349 h 5763501"/>
                <a:gd name="connsiteX2" fmla="*/ 9144000 w 9144001"/>
                <a:gd name="connsiteY2" fmla="*/ 4720349 h 5763501"/>
                <a:gd name="connsiteX3" fmla="*/ 9144001 w 9144001"/>
                <a:gd name="connsiteY3" fmla="*/ 1391275 h 5763501"/>
                <a:gd name="connsiteX4" fmla="*/ 1 w 9144001"/>
                <a:gd name="connsiteY4" fmla="*/ 1835908 h 5763501"/>
                <a:gd name="connsiteX0" fmla="*/ 1 w 9144001"/>
                <a:gd name="connsiteY0" fmla="*/ 444633 h 4372226"/>
                <a:gd name="connsiteX1" fmla="*/ 0 w 9144001"/>
                <a:gd name="connsiteY1" fmla="*/ 3710074 h 4372226"/>
                <a:gd name="connsiteX2" fmla="*/ 9144000 w 9144001"/>
                <a:gd name="connsiteY2" fmla="*/ 3329074 h 4372226"/>
                <a:gd name="connsiteX3" fmla="*/ 9144001 w 9144001"/>
                <a:gd name="connsiteY3" fmla="*/ 0 h 4372226"/>
                <a:gd name="connsiteX4" fmla="*/ 1 w 9144001"/>
                <a:gd name="connsiteY4" fmla="*/ 444633 h 4372226"/>
                <a:gd name="connsiteX0" fmla="*/ 1 w 9144001"/>
                <a:gd name="connsiteY0" fmla="*/ 1107629 h 5035222"/>
                <a:gd name="connsiteX1" fmla="*/ 0 w 9144001"/>
                <a:gd name="connsiteY1" fmla="*/ 4373070 h 5035222"/>
                <a:gd name="connsiteX2" fmla="*/ 9144000 w 9144001"/>
                <a:gd name="connsiteY2" fmla="*/ 3992070 h 5035222"/>
                <a:gd name="connsiteX3" fmla="*/ 9144001 w 9144001"/>
                <a:gd name="connsiteY3" fmla="*/ 662996 h 5035222"/>
                <a:gd name="connsiteX4" fmla="*/ 1 w 9144001"/>
                <a:gd name="connsiteY4" fmla="*/ 1107629 h 5035222"/>
                <a:gd name="connsiteX0" fmla="*/ 0 w 9144000"/>
                <a:gd name="connsiteY0" fmla="*/ 1107629 h 5035222"/>
                <a:gd name="connsiteX1" fmla="*/ 381000 w 9144000"/>
                <a:gd name="connsiteY1" fmla="*/ 3404901 h 5035222"/>
                <a:gd name="connsiteX2" fmla="*/ 9143999 w 9144000"/>
                <a:gd name="connsiteY2" fmla="*/ 3992070 h 5035222"/>
                <a:gd name="connsiteX3" fmla="*/ 9144000 w 9144000"/>
                <a:gd name="connsiteY3" fmla="*/ 662996 h 5035222"/>
                <a:gd name="connsiteX4" fmla="*/ 0 w 9144000"/>
                <a:gd name="connsiteY4" fmla="*/ 1107629 h 5035222"/>
                <a:gd name="connsiteX0" fmla="*/ 1 w 9144001"/>
                <a:gd name="connsiteY0" fmla="*/ 1107629 h 5035222"/>
                <a:gd name="connsiteX1" fmla="*/ 0 w 9144001"/>
                <a:gd name="connsiteY1" fmla="*/ 4294167 h 5035222"/>
                <a:gd name="connsiteX2" fmla="*/ 9144000 w 9144001"/>
                <a:gd name="connsiteY2" fmla="*/ 3992070 h 5035222"/>
                <a:gd name="connsiteX3" fmla="*/ 9144001 w 9144001"/>
                <a:gd name="connsiteY3" fmla="*/ 662996 h 5035222"/>
                <a:gd name="connsiteX4" fmla="*/ 1 w 9144001"/>
                <a:gd name="connsiteY4" fmla="*/ 1107629 h 5035222"/>
                <a:gd name="connsiteX0" fmla="*/ 1 w 9144001"/>
                <a:gd name="connsiteY0" fmla="*/ 1107629 h 4522158"/>
                <a:gd name="connsiteX1" fmla="*/ 0 w 9144001"/>
                <a:gd name="connsiteY1" fmla="*/ 4294167 h 4522158"/>
                <a:gd name="connsiteX2" fmla="*/ 9144001 w 9144001"/>
                <a:gd name="connsiteY2" fmla="*/ 3479006 h 4522158"/>
                <a:gd name="connsiteX3" fmla="*/ 9144001 w 9144001"/>
                <a:gd name="connsiteY3" fmla="*/ 662996 h 4522158"/>
                <a:gd name="connsiteX4" fmla="*/ 1 w 9144001"/>
                <a:gd name="connsiteY4" fmla="*/ 1107629 h 4522158"/>
                <a:gd name="connsiteX0" fmla="*/ 1 w 9144001"/>
                <a:gd name="connsiteY0" fmla="*/ 1107629 h 5040898"/>
                <a:gd name="connsiteX1" fmla="*/ 0 w 9144001"/>
                <a:gd name="connsiteY1" fmla="*/ 4294167 h 5040898"/>
                <a:gd name="connsiteX2" fmla="*/ 9144001 w 9144001"/>
                <a:gd name="connsiteY2" fmla="*/ 3997746 h 5040898"/>
                <a:gd name="connsiteX3" fmla="*/ 9144001 w 9144001"/>
                <a:gd name="connsiteY3" fmla="*/ 662996 h 5040898"/>
                <a:gd name="connsiteX4" fmla="*/ 1 w 9144001"/>
                <a:gd name="connsiteY4" fmla="*/ 1107629 h 5040898"/>
                <a:gd name="connsiteX0" fmla="*/ 1 w 9144001"/>
                <a:gd name="connsiteY0" fmla="*/ 1107629 h 4294167"/>
                <a:gd name="connsiteX1" fmla="*/ 0 w 9144001"/>
                <a:gd name="connsiteY1" fmla="*/ 4294167 h 4294167"/>
                <a:gd name="connsiteX2" fmla="*/ 9144001 w 9144001"/>
                <a:gd name="connsiteY2" fmla="*/ 3997746 h 4294167"/>
                <a:gd name="connsiteX3" fmla="*/ 9144001 w 9144001"/>
                <a:gd name="connsiteY3" fmla="*/ 662996 h 4294167"/>
                <a:gd name="connsiteX4" fmla="*/ 1 w 9144001"/>
                <a:gd name="connsiteY4" fmla="*/ 1107629 h 4294167"/>
                <a:gd name="connsiteX0" fmla="*/ 1 w 9144001"/>
                <a:gd name="connsiteY0" fmla="*/ 1107629 h 4920796"/>
                <a:gd name="connsiteX1" fmla="*/ 0 w 9144001"/>
                <a:gd name="connsiteY1" fmla="*/ 4294167 h 4920796"/>
                <a:gd name="connsiteX2" fmla="*/ 9144001 w 9144001"/>
                <a:gd name="connsiteY2" fmla="*/ 3997746 h 4920796"/>
                <a:gd name="connsiteX3" fmla="*/ 9144001 w 9144001"/>
                <a:gd name="connsiteY3" fmla="*/ 662996 h 4920796"/>
                <a:gd name="connsiteX4" fmla="*/ 1 w 9144001"/>
                <a:gd name="connsiteY4" fmla="*/ 1107629 h 4920796"/>
                <a:gd name="connsiteX0" fmla="*/ 0 w 9144000"/>
                <a:gd name="connsiteY0" fmla="*/ 1107629 h 4920796"/>
                <a:gd name="connsiteX1" fmla="*/ 0 w 9144000"/>
                <a:gd name="connsiteY1" fmla="*/ 4368274 h 4920796"/>
                <a:gd name="connsiteX2" fmla="*/ 9144000 w 9144000"/>
                <a:gd name="connsiteY2" fmla="*/ 3997746 h 4920796"/>
                <a:gd name="connsiteX3" fmla="*/ 9144000 w 9144000"/>
                <a:gd name="connsiteY3" fmla="*/ 662996 h 4920796"/>
                <a:gd name="connsiteX4" fmla="*/ 0 w 9144000"/>
                <a:gd name="connsiteY4" fmla="*/ 1107629 h 4920796"/>
                <a:gd name="connsiteX0" fmla="*/ 0 w 9144000"/>
                <a:gd name="connsiteY0" fmla="*/ 1107629 h 4920796"/>
                <a:gd name="connsiteX1" fmla="*/ 0 w 9144000"/>
                <a:gd name="connsiteY1" fmla="*/ 4368274 h 4920796"/>
                <a:gd name="connsiteX2" fmla="*/ 9144000 w 9144000"/>
                <a:gd name="connsiteY2" fmla="*/ 3997746 h 4920796"/>
                <a:gd name="connsiteX3" fmla="*/ 9144000 w 9144000"/>
                <a:gd name="connsiteY3" fmla="*/ 662996 h 4920796"/>
                <a:gd name="connsiteX4" fmla="*/ 0 w 9144000"/>
                <a:gd name="connsiteY4" fmla="*/ 1107629 h 4920796"/>
                <a:gd name="connsiteX0" fmla="*/ 0 w 9144000"/>
                <a:gd name="connsiteY0" fmla="*/ 1107629 h 4920796"/>
                <a:gd name="connsiteX1" fmla="*/ 152399 w 9144000"/>
                <a:gd name="connsiteY1" fmla="*/ 4145957 h 4920796"/>
                <a:gd name="connsiteX2" fmla="*/ 9144000 w 9144000"/>
                <a:gd name="connsiteY2" fmla="*/ 3997746 h 4920796"/>
                <a:gd name="connsiteX3" fmla="*/ 9144000 w 9144000"/>
                <a:gd name="connsiteY3" fmla="*/ 662996 h 4920796"/>
                <a:gd name="connsiteX4" fmla="*/ 0 w 9144000"/>
                <a:gd name="connsiteY4" fmla="*/ 1107629 h 4920796"/>
                <a:gd name="connsiteX0" fmla="*/ 1 w 9144001"/>
                <a:gd name="connsiteY0" fmla="*/ 1107629 h 4920796"/>
                <a:gd name="connsiteX1" fmla="*/ 0 w 9144001"/>
                <a:gd name="connsiteY1" fmla="*/ 4294168 h 4920796"/>
                <a:gd name="connsiteX2" fmla="*/ 9144001 w 9144001"/>
                <a:gd name="connsiteY2" fmla="*/ 3997746 h 4920796"/>
                <a:gd name="connsiteX3" fmla="*/ 9144001 w 9144001"/>
                <a:gd name="connsiteY3" fmla="*/ 662996 h 4920796"/>
                <a:gd name="connsiteX4" fmla="*/ 1 w 9144001"/>
                <a:gd name="connsiteY4" fmla="*/ 1107629 h 4920796"/>
                <a:gd name="connsiteX0" fmla="*/ 0 w 9144000"/>
                <a:gd name="connsiteY0" fmla="*/ 1107629 h 4920796"/>
                <a:gd name="connsiteX1" fmla="*/ 0 w 9144000"/>
                <a:gd name="connsiteY1" fmla="*/ 4368274 h 4920796"/>
                <a:gd name="connsiteX2" fmla="*/ 9144000 w 9144000"/>
                <a:gd name="connsiteY2" fmla="*/ 3997746 h 4920796"/>
                <a:gd name="connsiteX3" fmla="*/ 9144000 w 9144000"/>
                <a:gd name="connsiteY3" fmla="*/ 662996 h 4920796"/>
                <a:gd name="connsiteX4" fmla="*/ 0 w 9144000"/>
                <a:gd name="connsiteY4" fmla="*/ 1107629 h 4920796"/>
                <a:gd name="connsiteX0" fmla="*/ 0 w 9144000"/>
                <a:gd name="connsiteY0" fmla="*/ 1107629 h 4920796"/>
                <a:gd name="connsiteX1" fmla="*/ 0 w 9144000"/>
                <a:gd name="connsiteY1" fmla="*/ 4368274 h 4920796"/>
                <a:gd name="connsiteX2" fmla="*/ 9144000 w 9144000"/>
                <a:gd name="connsiteY2" fmla="*/ 3997746 h 4920796"/>
                <a:gd name="connsiteX3" fmla="*/ 9144000 w 9144000"/>
                <a:gd name="connsiteY3" fmla="*/ 662996 h 4920796"/>
                <a:gd name="connsiteX4" fmla="*/ 0 w 9144000"/>
                <a:gd name="connsiteY4" fmla="*/ 1107629 h 4920796"/>
                <a:gd name="connsiteX0" fmla="*/ 0 w 9144000"/>
                <a:gd name="connsiteY0" fmla="*/ 444633 h 4257800"/>
                <a:gd name="connsiteX1" fmla="*/ 0 w 9144000"/>
                <a:gd name="connsiteY1" fmla="*/ 3705278 h 4257800"/>
                <a:gd name="connsiteX2" fmla="*/ 9144000 w 9144000"/>
                <a:gd name="connsiteY2" fmla="*/ 3334750 h 4257800"/>
                <a:gd name="connsiteX3" fmla="*/ 9144000 w 9144000"/>
                <a:gd name="connsiteY3" fmla="*/ 0 h 4257800"/>
                <a:gd name="connsiteX4" fmla="*/ 0 w 9144000"/>
                <a:gd name="connsiteY4" fmla="*/ 444633 h 4257800"/>
                <a:gd name="connsiteX0" fmla="*/ 0 w 9144000"/>
                <a:gd name="connsiteY0" fmla="*/ 0 h 3813167"/>
                <a:gd name="connsiteX1" fmla="*/ 0 w 9144000"/>
                <a:gd name="connsiteY1" fmla="*/ 3260645 h 3813167"/>
                <a:gd name="connsiteX2" fmla="*/ 9144000 w 9144000"/>
                <a:gd name="connsiteY2" fmla="*/ 2890117 h 3813167"/>
                <a:gd name="connsiteX3" fmla="*/ 9143999 w 9144000"/>
                <a:gd name="connsiteY3" fmla="*/ 2496591 h 3813167"/>
                <a:gd name="connsiteX4" fmla="*/ 0 w 9144000"/>
                <a:gd name="connsiteY4" fmla="*/ 0 h 3813167"/>
                <a:gd name="connsiteX0" fmla="*/ 0 w 9144001"/>
                <a:gd name="connsiteY0" fmla="*/ 0 h 1316576"/>
                <a:gd name="connsiteX1" fmla="*/ 1 w 9144001"/>
                <a:gd name="connsiteY1" fmla="*/ 764054 h 1316576"/>
                <a:gd name="connsiteX2" fmla="*/ 9144001 w 9144001"/>
                <a:gd name="connsiteY2" fmla="*/ 393526 h 1316576"/>
                <a:gd name="connsiteX3" fmla="*/ 9144000 w 9144001"/>
                <a:gd name="connsiteY3" fmla="*/ 0 h 1316576"/>
                <a:gd name="connsiteX4" fmla="*/ 0 w 9144001"/>
                <a:gd name="connsiteY4" fmla="*/ 0 h 1316576"/>
                <a:gd name="connsiteX0" fmla="*/ 0 w 9144001"/>
                <a:gd name="connsiteY0" fmla="*/ 0 h 1515894"/>
                <a:gd name="connsiteX1" fmla="*/ 1 w 9144001"/>
                <a:gd name="connsiteY1" fmla="*/ 764054 h 1515894"/>
                <a:gd name="connsiteX2" fmla="*/ 9144001 w 9144001"/>
                <a:gd name="connsiteY2" fmla="*/ 592844 h 1515894"/>
                <a:gd name="connsiteX3" fmla="*/ 9144000 w 9144001"/>
                <a:gd name="connsiteY3" fmla="*/ 0 h 1515894"/>
                <a:gd name="connsiteX4" fmla="*/ 0 w 9144001"/>
                <a:gd name="connsiteY4" fmla="*/ 0 h 1515894"/>
                <a:gd name="connsiteX0" fmla="*/ 0 w 9144001"/>
                <a:gd name="connsiteY0" fmla="*/ 0 h 987274"/>
                <a:gd name="connsiteX1" fmla="*/ 1 w 9144001"/>
                <a:gd name="connsiteY1" fmla="*/ 764054 h 987274"/>
                <a:gd name="connsiteX2" fmla="*/ 9144001 w 9144001"/>
                <a:gd name="connsiteY2" fmla="*/ 592844 h 987274"/>
                <a:gd name="connsiteX3" fmla="*/ 9144000 w 9144001"/>
                <a:gd name="connsiteY3" fmla="*/ 0 h 987274"/>
                <a:gd name="connsiteX4" fmla="*/ 0 w 9144001"/>
                <a:gd name="connsiteY4" fmla="*/ 0 h 987274"/>
                <a:gd name="connsiteX0" fmla="*/ 0 w 9144001"/>
                <a:gd name="connsiteY0" fmla="*/ 0 h 1081141"/>
                <a:gd name="connsiteX1" fmla="*/ 1 w 9144001"/>
                <a:gd name="connsiteY1" fmla="*/ 764054 h 1081141"/>
                <a:gd name="connsiteX2" fmla="*/ 9144001 w 9144001"/>
                <a:gd name="connsiteY2" fmla="*/ 592844 h 1081141"/>
                <a:gd name="connsiteX3" fmla="*/ 9144000 w 9144001"/>
                <a:gd name="connsiteY3" fmla="*/ 0 h 1081141"/>
                <a:gd name="connsiteX4" fmla="*/ 0 w 9144001"/>
                <a:gd name="connsiteY4" fmla="*/ 0 h 1081141"/>
                <a:gd name="connsiteX0" fmla="*/ 0 w 9144001"/>
                <a:gd name="connsiteY0" fmla="*/ 0 h 1125604"/>
                <a:gd name="connsiteX1" fmla="*/ 1 w 9144001"/>
                <a:gd name="connsiteY1" fmla="*/ 764054 h 1125604"/>
                <a:gd name="connsiteX2" fmla="*/ 9144001 w 9144001"/>
                <a:gd name="connsiteY2" fmla="*/ 592844 h 1125604"/>
                <a:gd name="connsiteX3" fmla="*/ 9144000 w 9144001"/>
                <a:gd name="connsiteY3" fmla="*/ 0 h 1125604"/>
                <a:gd name="connsiteX4" fmla="*/ 0 w 9144001"/>
                <a:gd name="connsiteY4" fmla="*/ 0 h 1125604"/>
                <a:gd name="connsiteX0" fmla="*/ 0 w 9144001"/>
                <a:gd name="connsiteY0" fmla="*/ 0 h 1614701"/>
                <a:gd name="connsiteX1" fmla="*/ 1 w 9144001"/>
                <a:gd name="connsiteY1" fmla="*/ 764054 h 1614701"/>
                <a:gd name="connsiteX2" fmla="*/ 9144001 w 9144001"/>
                <a:gd name="connsiteY2" fmla="*/ 592844 h 1614701"/>
                <a:gd name="connsiteX3" fmla="*/ 9144000 w 9144001"/>
                <a:gd name="connsiteY3" fmla="*/ 0 h 1614701"/>
                <a:gd name="connsiteX4" fmla="*/ 0 w 9144001"/>
                <a:gd name="connsiteY4" fmla="*/ 0 h 1614701"/>
                <a:gd name="connsiteX0" fmla="*/ 0 w 9144001"/>
                <a:gd name="connsiteY0" fmla="*/ 0 h 1688806"/>
                <a:gd name="connsiteX1" fmla="*/ 1 w 9144001"/>
                <a:gd name="connsiteY1" fmla="*/ 764054 h 1688806"/>
                <a:gd name="connsiteX2" fmla="*/ 9144001 w 9144001"/>
                <a:gd name="connsiteY2" fmla="*/ 666949 h 1688806"/>
                <a:gd name="connsiteX3" fmla="*/ 9144000 w 9144001"/>
                <a:gd name="connsiteY3" fmla="*/ 0 h 1688806"/>
                <a:gd name="connsiteX4" fmla="*/ 0 w 9144001"/>
                <a:gd name="connsiteY4" fmla="*/ 0 h 1688806"/>
                <a:gd name="connsiteX0" fmla="*/ 0 w 9144001"/>
                <a:gd name="connsiteY0" fmla="*/ 0 h 1688805"/>
                <a:gd name="connsiteX1" fmla="*/ 1 w 9144001"/>
                <a:gd name="connsiteY1" fmla="*/ 764054 h 1688805"/>
                <a:gd name="connsiteX2" fmla="*/ 9144001 w 9144001"/>
                <a:gd name="connsiteY2" fmla="*/ 666948 h 1688805"/>
                <a:gd name="connsiteX3" fmla="*/ 9144000 w 9144001"/>
                <a:gd name="connsiteY3" fmla="*/ 0 h 1688805"/>
                <a:gd name="connsiteX4" fmla="*/ 0 w 9144001"/>
                <a:gd name="connsiteY4" fmla="*/ 0 h 1688805"/>
                <a:gd name="connsiteX0" fmla="*/ 0 w 9144001"/>
                <a:gd name="connsiteY0" fmla="*/ 0 h 1093073"/>
                <a:gd name="connsiteX1" fmla="*/ 1 w 9144001"/>
                <a:gd name="connsiteY1" fmla="*/ 764054 h 1093073"/>
                <a:gd name="connsiteX2" fmla="*/ 9144001 w 9144001"/>
                <a:gd name="connsiteY2" fmla="*/ 666948 h 1093073"/>
                <a:gd name="connsiteX3" fmla="*/ 9144000 w 9144001"/>
                <a:gd name="connsiteY3" fmla="*/ 0 h 1093073"/>
                <a:gd name="connsiteX4" fmla="*/ 0 w 9144001"/>
                <a:gd name="connsiteY4" fmla="*/ 0 h 1093073"/>
                <a:gd name="connsiteX0" fmla="*/ 0 w 9144001"/>
                <a:gd name="connsiteY0" fmla="*/ 0 h 1081525"/>
                <a:gd name="connsiteX1" fmla="*/ 1 w 9144001"/>
                <a:gd name="connsiteY1" fmla="*/ 764054 h 1081525"/>
                <a:gd name="connsiteX2" fmla="*/ 9144001 w 9144001"/>
                <a:gd name="connsiteY2" fmla="*/ 655400 h 1081525"/>
                <a:gd name="connsiteX3" fmla="*/ 9144000 w 9144001"/>
                <a:gd name="connsiteY3" fmla="*/ 0 h 1081525"/>
                <a:gd name="connsiteX4" fmla="*/ 0 w 9144001"/>
                <a:gd name="connsiteY4" fmla="*/ 0 h 1081525"/>
                <a:gd name="connsiteX0" fmla="*/ 0 w 9144001"/>
                <a:gd name="connsiteY0" fmla="*/ 0 h 1058427"/>
                <a:gd name="connsiteX1" fmla="*/ 1 w 9144001"/>
                <a:gd name="connsiteY1" fmla="*/ 764054 h 1058427"/>
                <a:gd name="connsiteX2" fmla="*/ 9144001 w 9144001"/>
                <a:gd name="connsiteY2" fmla="*/ 655400 h 1058427"/>
                <a:gd name="connsiteX3" fmla="*/ 9144000 w 9144001"/>
                <a:gd name="connsiteY3" fmla="*/ 0 h 1058427"/>
                <a:gd name="connsiteX4" fmla="*/ 0 w 9144001"/>
                <a:gd name="connsiteY4" fmla="*/ 0 h 1058427"/>
                <a:gd name="connsiteX0" fmla="*/ 0 w 9144001"/>
                <a:gd name="connsiteY0" fmla="*/ 0 h 1098848"/>
                <a:gd name="connsiteX1" fmla="*/ 1 w 9144001"/>
                <a:gd name="connsiteY1" fmla="*/ 764054 h 1098848"/>
                <a:gd name="connsiteX2" fmla="*/ 9144001 w 9144001"/>
                <a:gd name="connsiteY2" fmla="*/ 655400 h 1098848"/>
                <a:gd name="connsiteX3" fmla="*/ 9144000 w 9144001"/>
                <a:gd name="connsiteY3" fmla="*/ 0 h 1098848"/>
                <a:gd name="connsiteX4" fmla="*/ 0 w 9144001"/>
                <a:gd name="connsiteY4" fmla="*/ 0 h 1098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1" h="1098848">
                  <a:moveTo>
                    <a:pt x="0" y="0"/>
                  </a:moveTo>
                  <a:cubicBezTo>
                    <a:pt x="0" y="254685"/>
                    <a:pt x="1" y="509369"/>
                    <a:pt x="1" y="764054"/>
                  </a:cubicBezTo>
                  <a:cubicBezTo>
                    <a:pt x="3462181" y="489430"/>
                    <a:pt x="8679923" y="1098848"/>
                    <a:pt x="9144001" y="655400"/>
                  </a:cubicBezTo>
                  <a:cubicBezTo>
                    <a:pt x="9144001" y="524225"/>
                    <a:pt x="9144000" y="131175"/>
                    <a:pt x="9144000" y="0"/>
                  </a:cubicBezTo>
                  <a:lnTo>
                    <a:pt x="0" y="0"/>
                  </a:lnTo>
                  <a:close/>
                </a:path>
              </a:pathLst>
            </a:custGeom>
            <a:solidFill>
              <a:srgbClr val="00A94F"/>
            </a:solidFill>
            <a:ln w="28575" cap="rnd">
              <a:no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latin typeface="Calibri" pitchFamily="34" charset="0"/>
              </a:endParaRPr>
            </a:p>
          </p:txBody>
        </p:sp>
        <p:sp>
          <p:nvSpPr>
            <p:cNvPr id="17" name="Freeform 16"/>
            <p:cNvSpPr/>
            <p:nvPr/>
          </p:nvSpPr>
          <p:spPr>
            <a:xfrm>
              <a:off x="-1" y="-357352"/>
              <a:ext cx="9144001" cy="1424152"/>
            </a:xfrm>
            <a:custGeom>
              <a:avLst/>
              <a:gdLst>
                <a:gd name="connsiteX0" fmla="*/ 0 w 4945911"/>
                <a:gd name="connsiteY0" fmla="*/ 0 h 2900916"/>
                <a:gd name="connsiteX1" fmla="*/ 1010093 w 4945911"/>
                <a:gd name="connsiteY1" fmla="*/ 2519916 h 2900916"/>
                <a:gd name="connsiteX2" fmla="*/ 4412511 w 4945911"/>
                <a:gd name="connsiteY2" fmla="*/ 2286000 h 2900916"/>
                <a:gd name="connsiteX3" fmla="*/ 4210493 w 4945911"/>
                <a:gd name="connsiteY3" fmla="*/ 212651 h 2900916"/>
                <a:gd name="connsiteX0" fmla="*/ 0 w 4945911"/>
                <a:gd name="connsiteY0" fmla="*/ 0 h 2900916"/>
                <a:gd name="connsiteX1" fmla="*/ 1010093 w 4945911"/>
                <a:gd name="connsiteY1" fmla="*/ 2519916 h 2900916"/>
                <a:gd name="connsiteX2" fmla="*/ 4412511 w 4945911"/>
                <a:gd name="connsiteY2" fmla="*/ 2286000 h 2900916"/>
                <a:gd name="connsiteX3" fmla="*/ 4210493 w 4945911"/>
                <a:gd name="connsiteY3" fmla="*/ 212651 h 2900916"/>
                <a:gd name="connsiteX4" fmla="*/ 0 w 4945911"/>
                <a:gd name="connsiteY4" fmla="*/ 0 h 2900916"/>
                <a:gd name="connsiteX0" fmla="*/ 0 w 9458546"/>
                <a:gd name="connsiteY0" fmla="*/ 455428 h 3356344"/>
                <a:gd name="connsiteX1" fmla="*/ 1010093 w 9458546"/>
                <a:gd name="connsiteY1" fmla="*/ 2975344 h 3356344"/>
                <a:gd name="connsiteX2" fmla="*/ 4412511 w 9458546"/>
                <a:gd name="connsiteY2" fmla="*/ 2741428 h 3356344"/>
                <a:gd name="connsiteX3" fmla="*/ 9090837 w 9458546"/>
                <a:gd name="connsiteY3" fmla="*/ 0 h 3356344"/>
                <a:gd name="connsiteX4" fmla="*/ 0 w 9458546"/>
                <a:gd name="connsiteY4" fmla="*/ 455428 h 3356344"/>
                <a:gd name="connsiteX0" fmla="*/ 788582 w 10247128"/>
                <a:gd name="connsiteY0" fmla="*/ 455428 h 4038600"/>
                <a:gd name="connsiteX1" fmla="*/ 735418 w 10247128"/>
                <a:gd name="connsiteY1" fmla="*/ 3657600 h 4038600"/>
                <a:gd name="connsiteX2" fmla="*/ 5201093 w 10247128"/>
                <a:gd name="connsiteY2" fmla="*/ 2741428 h 4038600"/>
                <a:gd name="connsiteX3" fmla="*/ 9879419 w 10247128"/>
                <a:gd name="connsiteY3" fmla="*/ 0 h 4038600"/>
                <a:gd name="connsiteX4" fmla="*/ 788582 w 10247128"/>
                <a:gd name="connsiteY4" fmla="*/ 455428 h 4038600"/>
                <a:gd name="connsiteX0" fmla="*/ 1568303 w 12183139"/>
                <a:gd name="connsiteY0" fmla="*/ 455428 h 4127795"/>
                <a:gd name="connsiteX1" fmla="*/ 1515139 w 12183139"/>
                <a:gd name="connsiteY1" fmla="*/ 3657600 h 4127795"/>
                <a:gd name="connsiteX2" fmla="*/ 10659139 w 12183139"/>
                <a:gd name="connsiteY2" fmla="*/ 3276600 h 4127795"/>
                <a:gd name="connsiteX3" fmla="*/ 10659140 w 12183139"/>
                <a:gd name="connsiteY3" fmla="*/ 0 h 4127795"/>
                <a:gd name="connsiteX4" fmla="*/ 1568303 w 12183139"/>
                <a:gd name="connsiteY4" fmla="*/ 455428 h 4127795"/>
                <a:gd name="connsiteX0" fmla="*/ 53164 w 10668000"/>
                <a:gd name="connsiteY0" fmla="*/ 455428 h 4127795"/>
                <a:gd name="connsiteX1" fmla="*/ 0 w 10668000"/>
                <a:gd name="connsiteY1" fmla="*/ 3657600 h 4127795"/>
                <a:gd name="connsiteX2" fmla="*/ 9144000 w 10668000"/>
                <a:gd name="connsiteY2" fmla="*/ 3276600 h 4127795"/>
                <a:gd name="connsiteX3" fmla="*/ 9144001 w 10668000"/>
                <a:gd name="connsiteY3" fmla="*/ 0 h 4127795"/>
                <a:gd name="connsiteX4" fmla="*/ 53164 w 10668000"/>
                <a:gd name="connsiteY4" fmla="*/ 455428 h 4127795"/>
                <a:gd name="connsiteX0" fmla="*/ 53164 w 9144001"/>
                <a:gd name="connsiteY0" fmla="*/ 455428 h 4127795"/>
                <a:gd name="connsiteX1" fmla="*/ 0 w 9144001"/>
                <a:gd name="connsiteY1" fmla="*/ 3657600 h 4127795"/>
                <a:gd name="connsiteX2" fmla="*/ 9144000 w 9144001"/>
                <a:gd name="connsiteY2" fmla="*/ 3276600 h 4127795"/>
                <a:gd name="connsiteX3" fmla="*/ 9144001 w 9144001"/>
                <a:gd name="connsiteY3" fmla="*/ 0 h 4127795"/>
                <a:gd name="connsiteX4" fmla="*/ 53164 w 9144001"/>
                <a:gd name="connsiteY4" fmla="*/ 455428 h 4127795"/>
                <a:gd name="connsiteX0" fmla="*/ 53164 w 9144001"/>
                <a:gd name="connsiteY0" fmla="*/ 925623 h 4597990"/>
                <a:gd name="connsiteX1" fmla="*/ 0 w 9144001"/>
                <a:gd name="connsiteY1" fmla="*/ 4127795 h 4597990"/>
                <a:gd name="connsiteX2" fmla="*/ 9144000 w 9144001"/>
                <a:gd name="connsiteY2" fmla="*/ 3746795 h 4597990"/>
                <a:gd name="connsiteX3" fmla="*/ 9144001 w 9144001"/>
                <a:gd name="connsiteY3" fmla="*/ 470195 h 4597990"/>
                <a:gd name="connsiteX4" fmla="*/ 53164 w 9144001"/>
                <a:gd name="connsiteY4" fmla="*/ 925623 h 4597990"/>
                <a:gd name="connsiteX0" fmla="*/ 1 w 9144001"/>
                <a:gd name="connsiteY0" fmla="*/ 927395 h 4597990"/>
                <a:gd name="connsiteX1" fmla="*/ 0 w 9144001"/>
                <a:gd name="connsiteY1" fmla="*/ 4127795 h 4597990"/>
                <a:gd name="connsiteX2" fmla="*/ 9144000 w 9144001"/>
                <a:gd name="connsiteY2" fmla="*/ 3746795 h 4597990"/>
                <a:gd name="connsiteX3" fmla="*/ 9144001 w 9144001"/>
                <a:gd name="connsiteY3" fmla="*/ 470195 h 4597990"/>
                <a:gd name="connsiteX4" fmla="*/ 1 w 9144001"/>
                <a:gd name="connsiteY4" fmla="*/ 927395 h 4597990"/>
                <a:gd name="connsiteX0" fmla="*/ 1 w 9144001"/>
                <a:gd name="connsiteY0" fmla="*/ 1095703 h 4766298"/>
                <a:gd name="connsiteX1" fmla="*/ 0 w 9144001"/>
                <a:gd name="connsiteY1" fmla="*/ 4296103 h 4766298"/>
                <a:gd name="connsiteX2" fmla="*/ 9144000 w 9144001"/>
                <a:gd name="connsiteY2" fmla="*/ 3915103 h 4766298"/>
                <a:gd name="connsiteX3" fmla="*/ 9144001 w 9144001"/>
                <a:gd name="connsiteY3" fmla="*/ 638503 h 4766298"/>
                <a:gd name="connsiteX4" fmla="*/ 1 w 9144001"/>
                <a:gd name="connsiteY4" fmla="*/ 1095703 h 4766298"/>
                <a:gd name="connsiteX0" fmla="*/ 1 w 9144001"/>
                <a:gd name="connsiteY0" fmla="*/ 1095703 h 4766298"/>
                <a:gd name="connsiteX1" fmla="*/ 0 w 9144001"/>
                <a:gd name="connsiteY1" fmla="*/ 4296103 h 4766298"/>
                <a:gd name="connsiteX2" fmla="*/ 9144000 w 9144001"/>
                <a:gd name="connsiteY2" fmla="*/ 3915103 h 4766298"/>
                <a:gd name="connsiteX3" fmla="*/ 9144001 w 9144001"/>
                <a:gd name="connsiteY3" fmla="*/ 638503 h 4766298"/>
                <a:gd name="connsiteX4" fmla="*/ 1 w 9144001"/>
                <a:gd name="connsiteY4" fmla="*/ 1095703 h 4766298"/>
                <a:gd name="connsiteX0" fmla="*/ 1 w 9144001"/>
                <a:gd name="connsiteY0" fmla="*/ 1405758 h 5076353"/>
                <a:gd name="connsiteX1" fmla="*/ 0 w 9144001"/>
                <a:gd name="connsiteY1" fmla="*/ 4606158 h 5076353"/>
                <a:gd name="connsiteX2" fmla="*/ 9144000 w 9144001"/>
                <a:gd name="connsiteY2" fmla="*/ 4225158 h 5076353"/>
                <a:gd name="connsiteX3" fmla="*/ 9144001 w 9144001"/>
                <a:gd name="connsiteY3" fmla="*/ 948558 h 5076353"/>
                <a:gd name="connsiteX4" fmla="*/ 1 w 9144001"/>
                <a:gd name="connsiteY4" fmla="*/ 1405758 h 5076353"/>
                <a:gd name="connsiteX0" fmla="*/ 1 w 9144001"/>
                <a:gd name="connsiteY0" fmla="*/ 1405758 h 5076353"/>
                <a:gd name="connsiteX1" fmla="*/ 0 w 9144001"/>
                <a:gd name="connsiteY1" fmla="*/ 4606158 h 5076353"/>
                <a:gd name="connsiteX2" fmla="*/ 9144000 w 9144001"/>
                <a:gd name="connsiteY2" fmla="*/ 4225158 h 5076353"/>
                <a:gd name="connsiteX3" fmla="*/ 9144001 w 9144001"/>
                <a:gd name="connsiteY3" fmla="*/ 948558 h 5076353"/>
                <a:gd name="connsiteX4" fmla="*/ 1 w 9144001"/>
                <a:gd name="connsiteY4" fmla="*/ 1405758 h 5076353"/>
                <a:gd name="connsiteX0" fmla="*/ 1 w 9144001"/>
                <a:gd name="connsiteY0" fmla="*/ 1405758 h 5076353"/>
                <a:gd name="connsiteX1" fmla="*/ 0 w 9144001"/>
                <a:gd name="connsiteY1" fmla="*/ 4606158 h 5076353"/>
                <a:gd name="connsiteX2" fmla="*/ 9144000 w 9144001"/>
                <a:gd name="connsiteY2" fmla="*/ 4225158 h 5076353"/>
                <a:gd name="connsiteX3" fmla="*/ 9144001 w 9144001"/>
                <a:gd name="connsiteY3" fmla="*/ 948558 h 5076353"/>
                <a:gd name="connsiteX4" fmla="*/ 1 w 9144001"/>
                <a:gd name="connsiteY4" fmla="*/ 1405758 h 5076353"/>
                <a:gd name="connsiteX0" fmla="*/ 1 w 9144001"/>
                <a:gd name="connsiteY0" fmla="*/ 1326930 h 4997525"/>
                <a:gd name="connsiteX1" fmla="*/ 0 w 9144001"/>
                <a:gd name="connsiteY1" fmla="*/ 4527330 h 4997525"/>
                <a:gd name="connsiteX2" fmla="*/ 9144000 w 9144001"/>
                <a:gd name="connsiteY2" fmla="*/ 4146330 h 4997525"/>
                <a:gd name="connsiteX3" fmla="*/ 9144001 w 9144001"/>
                <a:gd name="connsiteY3" fmla="*/ 869730 h 4997525"/>
                <a:gd name="connsiteX4" fmla="*/ 1 w 9144001"/>
                <a:gd name="connsiteY4" fmla="*/ 1326930 h 4997525"/>
                <a:gd name="connsiteX0" fmla="*/ 1 w 9144001"/>
                <a:gd name="connsiteY0" fmla="*/ 1326930 h 4755930"/>
                <a:gd name="connsiteX1" fmla="*/ 0 w 9144001"/>
                <a:gd name="connsiteY1" fmla="*/ 4527330 h 4755930"/>
                <a:gd name="connsiteX2" fmla="*/ 9144000 w 9144001"/>
                <a:gd name="connsiteY2" fmla="*/ 4146330 h 4755930"/>
                <a:gd name="connsiteX3" fmla="*/ 9144001 w 9144001"/>
                <a:gd name="connsiteY3" fmla="*/ 869730 h 4755930"/>
                <a:gd name="connsiteX4" fmla="*/ 1 w 9144001"/>
                <a:gd name="connsiteY4" fmla="*/ 1326930 h 4755930"/>
                <a:gd name="connsiteX0" fmla="*/ 1 w 9144001"/>
                <a:gd name="connsiteY0" fmla="*/ 1326930 h 5034454"/>
                <a:gd name="connsiteX1" fmla="*/ 0 w 9144001"/>
                <a:gd name="connsiteY1" fmla="*/ 4527330 h 5034454"/>
                <a:gd name="connsiteX2" fmla="*/ 9144000 w 9144001"/>
                <a:gd name="connsiteY2" fmla="*/ 4146330 h 5034454"/>
                <a:gd name="connsiteX3" fmla="*/ 9144001 w 9144001"/>
                <a:gd name="connsiteY3" fmla="*/ 869730 h 5034454"/>
                <a:gd name="connsiteX4" fmla="*/ 1 w 9144001"/>
                <a:gd name="connsiteY4" fmla="*/ 1326930 h 5034454"/>
                <a:gd name="connsiteX0" fmla="*/ 1 w 9144001"/>
                <a:gd name="connsiteY0" fmla="*/ 1326930 h 5034454"/>
                <a:gd name="connsiteX1" fmla="*/ 0 w 9144001"/>
                <a:gd name="connsiteY1" fmla="*/ 4527330 h 5034454"/>
                <a:gd name="connsiteX2" fmla="*/ 9144000 w 9144001"/>
                <a:gd name="connsiteY2" fmla="*/ 4146330 h 5034454"/>
                <a:gd name="connsiteX3" fmla="*/ 9144001 w 9144001"/>
                <a:gd name="connsiteY3" fmla="*/ 869730 h 5034454"/>
                <a:gd name="connsiteX4" fmla="*/ 1 w 9144001"/>
                <a:gd name="connsiteY4" fmla="*/ 1326930 h 5034454"/>
                <a:gd name="connsiteX0" fmla="*/ 1 w 9144001"/>
                <a:gd name="connsiteY0" fmla="*/ 1326930 h 5034454"/>
                <a:gd name="connsiteX1" fmla="*/ 0 w 9144001"/>
                <a:gd name="connsiteY1" fmla="*/ 4527330 h 5034454"/>
                <a:gd name="connsiteX2" fmla="*/ 9144000 w 9144001"/>
                <a:gd name="connsiteY2" fmla="*/ 4146330 h 5034454"/>
                <a:gd name="connsiteX3" fmla="*/ 9144001 w 9144001"/>
                <a:gd name="connsiteY3" fmla="*/ 869730 h 5034454"/>
                <a:gd name="connsiteX4" fmla="*/ 1 w 9144001"/>
                <a:gd name="connsiteY4" fmla="*/ 1326930 h 5034454"/>
                <a:gd name="connsiteX0" fmla="*/ 1 w 9144001"/>
                <a:gd name="connsiteY0" fmla="*/ 1326930 h 5034454"/>
                <a:gd name="connsiteX1" fmla="*/ 0 w 9144001"/>
                <a:gd name="connsiteY1" fmla="*/ 4527330 h 5034454"/>
                <a:gd name="connsiteX2" fmla="*/ 9144000 w 9144001"/>
                <a:gd name="connsiteY2" fmla="*/ 4146330 h 5034454"/>
                <a:gd name="connsiteX3" fmla="*/ 9144001 w 9144001"/>
                <a:gd name="connsiteY3" fmla="*/ 869730 h 5034454"/>
                <a:gd name="connsiteX4" fmla="*/ 1 w 9144001"/>
                <a:gd name="connsiteY4" fmla="*/ 1326930 h 5034454"/>
                <a:gd name="connsiteX0" fmla="*/ 1 w 9144001"/>
                <a:gd name="connsiteY0" fmla="*/ 1074682 h 4782206"/>
                <a:gd name="connsiteX1" fmla="*/ 0 w 9144001"/>
                <a:gd name="connsiteY1" fmla="*/ 4275082 h 4782206"/>
                <a:gd name="connsiteX2" fmla="*/ 9144000 w 9144001"/>
                <a:gd name="connsiteY2" fmla="*/ 3894082 h 4782206"/>
                <a:gd name="connsiteX3" fmla="*/ 9144001 w 9144001"/>
                <a:gd name="connsiteY3" fmla="*/ 617482 h 4782206"/>
                <a:gd name="connsiteX4" fmla="*/ 1 w 9144001"/>
                <a:gd name="connsiteY4" fmla="*/ 1074682 h 4782206"/>
                <a:gd name="connsiteX0" fmla="*/ 1 w 9144001"/>
                <a:gd name="connsiteY0" fmla="*/ 1250730 h 4958254"/>
                <a:gd name="connsiteX1" fmla="*/ 0 w 9144001"/>
                <a:gd name="connsiteY1" fmla="*/ 4451130 h 4958254"/>
                <a:gd name="connsiteX2" fmla="*/ 9144000 w 9144001"/>
                <a:gd name="connsiteY2" fmla="*/ 4070130 h 4958254"/>
                <a:gd name="connsiteX3" fmla="*/ 9144001 w 9144001"/>
                <a:gd name="connsiteY3" fmla="*/ 793530 h 4958254"/>
                <a:gd name="connsiteX4" fmla="*/ 1 w 9144001"/>
                <a:gd name="connsiteY4" fmla="*/ 1250730 h 4958254"/>
                <a:gd name="connsiteX0" fmla="*/ 1 w 9144001"/>
                <a:gd name="connsiteY0" fmla="*/ 1250730 h 5005551"/>
                <a:gd name="connsiteX1" fmla="*/ 0 w 9144001"/>
                <a:gd name="connsiteY1" fmla="*/ 4451130 h 5005551"/>
                <a:gd name="connsiteX2" fmla="*/ 9144000 w 9144001"/>
                <a:gd name="connsiteY2" fmla="*/ 4070130 h 5005551"/>
                <a:gd name="connsiteX3" fmla="*/ 9144001 w 9144001"/>
                <a:gd name="connsiteY3" fmla="*/ 793530 h 5005551"/>
                <a:gd name="connsiteX4" fmla="*/ 1 w 9144001"/>
                <a:gd name="connsiteY4" fmla="*/ 1250730 h 5005551"/>
                <a:gd name="connsiteX0" fmla="*/ 1 w 9144001"/>
                <a:gd name="connsiteY0" fmla="*/ 1250730 h 5113282"/>
                <a:gd name="connsiteX1" fmla="*/ 0 w 9144001"/>
                <a:gd name="connsiteY1" fmla="*/ 4451130 h 5113282"/>
                <a:gd name="connsiteX2" fmla="*/ 9144000 w 9144001"/>
                <a:gd name="connsiteY2" fmla="*/ 4070130 h 5113282"/>
                <a:gd name="connsiteX3" fmla="*/ 9144001 w 9144001"/>
                <a:gd name="connsiteY3" fmla="*/ 793530 h 5113282"/>
                <a:gd name="connsiteX4" fmla="*/ 1 w 9144001"/>
                <a:gd name="connsiteY4" fmla="*/ 1250730 h 5113282"/>
                <a:gd name="connsiteX0" fmla="*/ 1 w 9144001"/>
                <a:gd name="connsiteY0" fmla="*/ 457200 h 4319752"/>
                <a:gd name="connsiteX1" fmla="*/ 0 w 9144001"/>
                <a:gd name="connsiteY1" fmla="*/ 3657600 h 4319752"/>
                <a:gd name="connsiteX2" fmla="*/ 9144000 w 9144001"/>
                <a:gd name="connsiteY2" fmla="*/ 3276600 h 4319752"/>
                <a:gd name="connsiteX3" fmla="*/ 9144001 w 9144001"/>
                <a:gd name="connsiteY3" fmla="*/ 0 h 4319752"/>
                <a:gd name="connsiteX4" fmla="*/ 1 w 9144001"/>
                <a:gd name="connsiteY4" fmla="*/ 457200 h 4319752"/>
                <a:gd name="connsiteX0" fmla="*/ 1 w 9144001"/>
                <a:gd name="connsiteY0" fmla="*/ 0 h 3862552"/>
                <a:gd name="connsiteX1" fmla="*/ 0 w 9144001"/>
                <a:gd name="connsiteY1" fmla="*/ 3200400 h 3862552"/>
                <a:gd name="connsiteX2" fmla="*/ 9144000 w 9144001"/>
                <a:gd name="connsiteY2" fmla="*/ 2819400 h 3862552"/>
                <a:gd name="connsiteX3" fmla="*/ 9144001 w 9144001"/>
                <a:gd name="connsiteY3" fmla="*/ 2186152 h 3862552"/>
                <a:gd name="connsiteX4" fmla="*/ 1 w 9144001"/>
                <a:gd name="connsiteY4" fmla="*/ 0 h 3862552"/>
                <a:gd name="connsiteX0" fmla="*/ 1 w 9144001"/>
                <a:gd name="connsiteY0" fmla="*/ 763752 h 2135352"/>
                <a:gd name="connsiteX1" fmla="*/ 0 w 9144001"/>
                <a:gd name="connsiteY1" fmla="*/ 1473200 h 2135352"/>
                <a:gd name="connsiteX2" fmla="*/ 9144000 w 9144001"/>
                <a:gd name="connsiteY2" fmla="*/ 1092200 h 2135352"/>
                <a:gd name="connsiteX3" fmla="*/ 9144001 w 9144001"/>
                <a:gd name="connsiteY3" fmla="*/ 458952 h 2135352"/>
                <a:gd name="connsiteX4" fmla="*/ 1 w 9144001"/>
                <a:gd name="connsiteY4" fmla="*/ 763752 h 2135352"/>
                <a:gd name="connsiteX0" fmla="*/ 1 w 9144001"/>
                <a:gd name="connsiteY0" fmla="*/ 763752 h 2135352"/>
                <a:gd name="connsiteX1" fmla="*/ 0 w 9144001"/>
                <a:gd name="connsiteY1" fmla="*/ 1473200 h 2135352"/>
                <a:gd name="connsiteX2" fmla="*/ 9144000 w 9144001"/>
                <a:gd name="connsiteY2" fmla="*/ 1092200 h 2135352"/>
                <a:gd name="connsiteX3" fmla="*/ 9144001 w 9144001"/>
                <a:gd name="connsiteY3" fmla="*/ 763752 h 2135352"/>
                <a:gd name="connsiteX4" fmla="*/ 1 w 9144001"/>
                <a:gd name="connsiteY4" fmla="*/ 763752 h 2135352"/>
                <a:gd name="connsiteX0" fmla="*/ 1 w 9144001"/>
                <a:gd name="connsiteY0" fmla="*/ 357352 h 1933904"/>
                <a:gd name="connsiteX1" fmla="*/ 0 w 9144001"/>
                <a:gd name="connsiteY1" fmla="*/ 1066800 h 1933904"/>
                <a:gd name="connsiteX2" fmla="*/ 9144001 w 9144001"/>
                <a:gd name="connsiteY2" fmla="*/ 890752 h 1933904"/>
                <a:gd name="connsiteX3" fmla="*/ 9144001 w 9144001"/>
                <a:gd name="connsiteY3" fmla="*/ 357352 h 1933904"/>
                <a:gd name="connsiteX4" fmla="*/ 1 w 9144001"/>
                <a:gd name="connsiteY4" fmla="*/ 357352 h 1933904"/>
                <a:gd name="connsiteX0" fmla="*/ 1 w 9144001"/>
                <a:gd name="connsiteY0" fmla="*/ 357352 h 1424152"/>
                <a:gd name="connsiteX1" fmla="*/ 0 w 9144001"/>
                <a:gd name="connsiteY1" fmla="*/ 1066800 h 1424152"/>
                <a:gd name="connsiteX2" fmla="*/ 9144001 w 9144001"/>
                <a:gd name="connsiteY2" fmla="*/ 890752 h 1424152"/>
                <a:gd name="connsiteX3" fmla="*/ 9144001 w 9144001"/>
                <a:gd name="connsiteY3" fmla="*/ 357352 h 1424152"/>
                <a:gd name="connsiteX4" fmla="*/ 1 w 9144001"/>
                <a:gd name="connsiteY4" fmla="*/ 357352 h 1424152"/>
                <a:gd name="connsiteX0" fmla="*/ 1 w 9144001"/>
                <a:gd name="connsiteY0" fmla="*/ 357352 h 1424152"/>
                <a:gd name="connsiteX1" fmla="*/ 0 w 9144001"/>
                <a:gd name="connsiteY1" fmla="*/ 1066800 h 1424152"/>
                <a:gd name="connsiteX2" fmla="*/ 9144001 w 9144001"/>
                <a:gd name="connsiteY2" fmla="*/ 890752 h 1424152"/>
                <a:gd name="connsiteX3" fmla="*/ 9144001 w 9144001"/>
                <a:gd name="connsiteY3" fmla="*/ 357352 h 1424152"/>
                <a:gd name="connsiteX4" fmla="*/ 1 w 9144001"/>
                <a:gd name="connsiteY4" fmla="*/ 357352 h 1424152"/>
                <a:gd name="connsiteX0" fmla="*/ 1 w 9144001"/>
                <a:gd name="connsiteY0" fmla="*/ 357352 h 1424152"/>
                <a:gd name="connsiteX1" fmla="*/ 0 w 9144001"/>
                <a:gd name="connsiteY1" fmla="*/ 1066800 h 1424152"/>
                <a:gd name="connsiteX2" fmla="*/ 9144001 w 9144001"/>
                <a:gd name="connsiteY2" fmla="*/ 890752 h 1424152"/>
                <a:gd name="connsiteX3" fmla="*/ 9144001 w 9144001"/>
                <a:gd name="connsiteY3" fmla="*/ 357352 h 1424152"/>
                <a:gd name="connsiteX4" fmla="*/ 1 w 9144001"/>
                <a:gd name="connsiteY4" fmla="*/ 357352 h 1424152"/>
                <a:gd name="connsiteX0" fmla="*/ 1 w 9144001"/>
                <a:gd name="connsiteY0" fmla="*/ 357352 h 1424152"/>
                <a:gd name="connsiteX1" fmla="*/ 0 w 9144001"/>
                <a:gd name="connsiteY1" fmla="*/ 1066800 h 1424152"/>
                <a:gd name="connsiteX2" fmla="*/ 9144001 w 9144001"/>
                <a:gd name="connsiteY2" fmla="*/ 966952 h 1424152"/>
                <a:gd name="connsiteX3" fmla="*/ 9144001 w 9144001"/>
                <a:gd name="connsiteY3" fmla="*/ 357352 h 1424152"/>
                <a:gd name="connsiteX4" fmla="*/ 1 w 9144001"/>
                <a:gd name="connsiteY4" fmla="*/ 357352 h 1424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1" h="1424152">
                  <a:moveTo>
                    <a:pt x="1" y="357352"/>
                  </a:moveTo>
                  <a:cubicBezTo>
                    <a:pt x="1" y="1424152"/>
                    <a:pt x="0" y="0"/>
                    <a:pt x="0" y="1066800"/>
                  </a:cubicBezTo>
                  <a:cubicBezTo>
                    <a:pt x="2779008" y="935277"/>
                    <a:pt x="8697662" y="1364944"/>
                    <a:pt x="9144001" y="966952"/>
                  </a:cubicBezTo>
                  <a:lnTo>
                    <a:pt x="9144001" y="357352"/>
                  </a:lnTo>
                  <a:lnTo>
                    <a:pt x="1" y="357352"/>
                  </a:lnTo>
                  <a:close/>
                </a:path>
              </a:pathLst>
            </a:custGeom>
            <a:solidFill>
              <a:srgbClr val="0093CF"/>
            </a:solidFill>
            <a:ln w="28575" cap="rnd">
              <a:no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latin typeface="Calibri" pitchFamily="34" charset="0"/>
              </a:endParaRPr>
            </a:p>
          </p:txBody>
        </p:sp>
      </p:grpSp>
      <p:pic>
        <p:nvPicPr>
          <p:cNvPr id="3074" name="Picture 2" descr="C:\Documents and Settings\jonesd02\Application Data\Microsoft\Templates\Pfizer Logo\RGB\pfizer_rgb_neg.png"/>
          <p:cNvPicPr>
            <a:picLocks noChangeAspect="1" noChangeArrowheads="1"/>
          </p:cNvPicPr>
          <p:nvPr/>
        </p:nvPicPr>
        <p:blipFill>
          <a:blip r:embed="rId12" cstate="screen"/>
          <a:srcRect/>
          <a:stretch>
            <a:fillRect/>
          </a:stretch>
        </p:blipFill>
        <p:spPr bwMode="auto">
          <a:xfrm>
            <a:off x="73412" y="76200"/>
            <a:ext cx="917188" cy="533249"/>
          </a:xfrm>
          <a:prstGeom prst="rect">
            <a:avLst/>
          </a:prstGeom>
          <a:noFill/>
        </p:spPr>
      </p:pic>
      <p:sp>
        <p:nvSpPr>
          <p:cNvPr id="18" name="Title Placeholder 17"/>
          <p:cNvSpPr>
            <a:spLocks noGrp="1"/>
          </p:cNvSpPr>
          <p:nvPr>
            <p:ph type="title"/>
          </p:nvPr>
        </p:nvSpPr>
        <p:spPr>
          <a:xfrm>
            <a:off x="1000100" y="0"/>
            <a:ext cx="8143900" cy="714356"/>
          </a:xfrm>
          <a:prstGeom prst="rect">
            <a:avLst/>
          </a:prstGeom>
        </p:spPr>
        <p:txBody>
          <a:bodyPr vert="horz" lIns="91440" tIns="0" rIns="91440" bIns="0" rtlCol="0" anchor="ctr">
            <a:normAutofit/>
          </a:bodyPr>
          <a:lstStyle/>
          <a:p>
            <a:r>
              <a:rPr lang="en-US" smtClean="0"/>
              <a:t>Click to edit Master title style</a:t>
            </a:r>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p:txStyles>
    <p:titleStyle>
      <a:lvl1pPr algn="r" defTabSz="457200" rtl="0" eaLnBrk="1" fontAlgn="base" hangingPunct="1">
        <a:spcBef>
          <a:spcPct val="0"/>
        </a:spcBef>
        <a:spcAft>
          <a:spcPct val="0"/>
        </a:spcAft>
        <a:defRPr sz="4000" b="1" kern="1200">
          <a:solidFill>
            <a:schemeClr val="bg1"/>
          </a:solidFill>
          <a:latin typeface="Calibri" pitchFamily="34" charset="0"/>
          <a:ea typeface="ヒラギノ角ゴ Pro W3" charset="-128"/>
          <a:cs typeface="+mj-cs"/>
        </a:defRPr>
      </a:lvl1pPr>
      <a:lvl2pPr algn="l" defTabSz="457200" rtl="0" eaLnBrk="1" fontAlgn="base" hangingPunct="1">
        <a:spcBef>
          <a:spcPct val="0"/>
        </a:spcBef>
        <a:spcAft>
          <a:spcPct val="0"/>
        </a:spcAft>
        <a:defRPr sz="2800" b="1">
          <a:solidFill>
            <a:schemeClr val="bg1"/>
          </a:solidFill>
          <a:latin typeface="Arial" charset="0"/>
          <a:ea typeface="ヒラギノ角ゴ Pro W3" charset="-128"/>
        </a:defRPr>
      </a:lvl2pPr>
      <a:lvl3pPr algn="l" defTabSz="457200" rtl="0" eaLnBrk="1" fontAlgn="base" hangingPunct="1">
        <a:spcBef>
          <a:spcPct val="0"/>
        </a:spcBef>
        <a:spcAft>
          <a:spcPct val="0"/>
        </a:spcAft>
        <a:defRPr sz="2800" b="1">
          <a:solidFill>
            <a:schemeClr val="bg1"/>
          </a:solidFill>
          <a:latin typeface="Arial" charset="0"/>
          <a:ea typeface="ヒラギノ角ゴ Pro W3" charset="-128"/>
        </a:defRPr>
      </a:lvl3pPr>
      <a:lvl4pPr algn="l" defTabSz="457200" rtl="0" eaLnBrk="1" fontAlgn="base" hangingPunct="1">
        <a:spcBef>
          <a:spcPct val="0"/>
        </a:spcBef>
        <a:spcAft>
          <a:spcPct val="0"/>
        </a:spcAft>
        <a:defRPr sz="2800" b="1">
          <a:solidFill>
            <a:schemeClr val="bg1"/>
          </a:solidFill>
          <a:latin typeface="Arial" charset="0"/>
          <a:ea typeface="ヒラギノ角ゴ Pro W3" charset="-128"/>
        </a:defRPr>
      </a:lvl4pPr>
      <a:lvl5pPr algn="l" defTabSz="457200" rtl="0" eaLnBrk="1" fontAlgn="base" hangingPunct="1">
        <a:spcBef>
          <a:spcPct val="0"/>
        </a:spcBef>
        <a:spcAft>
          <a:spcPct val="0"/>
        </a:spcAft>
        <a:defRPr sz="2800" b="1">
          <a:solidFill>
            <a:schemeClr val="bg1"/>
          </a:solidFill>
          <a:latin typeface="Arial" charset="0"/>
          <a:ea typeface="ヒラギノ角ゴ Pro W3" charset="-128"/>
        </a:defRPr>
      </a:lvl5pPr>
      <a:lvl6pPr marL="457200" algn="l" defTabSz="457200" rtl="0" eaLnBrk="1" fontAlgn="base" hangingPunct="1">
        <a:spcBef>
          <a:spcPct val="0"/>
        </a:spcBef>
        <a:spcAft>
          <a:spcPct val="0"/>
        </a:spcAft>
        <a:defRPr sz="3600" b="1">
          <a:solidFill>
            <a:schemeClr val="tx1"/>
          </a:solidFill>
          <a:latin typeface="Arial" charset="0"/>
          <a:ea typeface="ヒラギノ角ゴ Pro W3" charset="-128"/>
        </a:defRPr>
      </a:lvl6pPr>
      <a:lvl7pPr marL="914400" algn="l" defTabSz="457200" rtl="0" eaLnBrk="1" fontAlgn="base" hangingPunct="1">
        <a:spcBef>
          <a:spcPct val="0"/>
        </a:spcBef>
        <a:spcAft>
          <a:spcPct val="0"/>
        </a:spcAft>
        <a:defRPr sz="3600" b="1">
          <a:solidFill>
            <a:schemeClr val="tx1"/>
          </a:solidFill>
          <a:latin typeface="Arial" charset="0"/>
          <a:ea typeface="ヒラギノ角ゴ Pro W3" charset="-128"/>
        </a:defRPr>
      </a:lvl7pPr>
      <a:lvl8pPr marL="1371600" algn="l" defTabSz="457200" rtl="0" eaLnBrk="1" fontAlgn="base" hangingPunct="1">
        <a:spcBef>
          <a:spcPct val="0"/>
        </a:spcBef>
        <a:spcAft>
          <a:spcPct val="0"/>
        </a:spcAft>
        <a:defRPr sz="3600" b="1">
          <a:solidFill>
            <a:schemeClr val="tx1"/>
          </a:solidFill>
          <a:latin typeface="Arial" charset="0"/>
          <a:ea typeface="ヒラギノ角ゴ Pro W3" charset="-128"/>
        </a:defRPr>
      </a:lvl8pPr>
      <a:lvl9pPr marL="1828800" algn="l" defTabSz="457200" rtl="0" eaLnBrk="1" fontAlgn="base" hangingPunct="1">
        <a:spcBef>
          <a:spcPct val="0"/>
        </a:spcBef>
        <a:spcAft>
          <a:spcPct val="0"/>
        </a:spcAft>
        <a:defRPr sz="3600" b="1">
          <a:solidFill>
            <a:schemeClr val="tx1"/>
          </a:solidFill>
          <a:latin typeface="Arial" charset="0"/>
          <a:ea typeface="ヒラギノ角ゴ Pro W3" charset="-128"/>
        </a:defRPr>
      </a:lvl9pPr>
    </p:titleStyle>
    <p:bodyStyle>
      <a:lvl1pPr marL="342900" indent="-342900" algn="l" defTabSz="457200" rtl="0" eaLnBrk="1" fontAlgn="base" hangingPunct="1">
        <a:spcBef>
          <a:spcPct val="20000"/>
        </a:spcBef>
        <a:spcAft>
          <a:spcPct val="0"/>
        </a:spcAft>
        <a:buFont typeface="Arial" charset="0"/>
        <a:buChar char="•"/>
        <a:defRPr sz="3600" b="1" kern="1200">
          <a:solidFill>
            <a:schemeClr val="tx1"/>
          </a:solidFill>
          <a:latin typeface="Calibri" pitchFamily="34" charset="0"/>
          <a:ea typeface="ヒラギノ角ゴ Pro W3" charset="-128"/>
          <a:cs typeface="+mn-cs"/>
        </a:defRPr>
      </a:lvl1pPr>
      <a:lvl2pPr marL="742950" indent="-285750" algn="l" defTabSz="457200" rtl="0" eaLnBrk="1" fontAlgn="base" hangingPunct="1">
        <a:spcBef>
          <a:spcPct val="20000"/>
        </a:spcBef>
        <a:spcAft>
          <a:spcPct val="0"/>
        </a:spcAft>
        <a:buFont typeface="Arial" charset="0"/>
        <a:buChar char="–"/>
        <a:defRPr sz="3200" kern="1200">
          <a:solidFill>
            <a:srgbClr val="00387B"/>
          </a:solidFill>
          <a:latin typeface="Calibri" pitchFamily="34" charset="0"/>
          <a:ea typeface="ヒラギノ角ゴ Pro W3" charset="-128"/>
          <a:cs typeface="+mn-cs"/>
        </a:defRPr>
      </a:lvl2pPr>
      <a:lvl3pPr marL="1143000" indent="-228600" algn="l" defTabSz="457200" rtl="0" eaLnBrk="1" fontAlgn="base" hangingPunct="1">
        <a:spcBef>
          <a:spcPct val="20000"/>
        </a:spcBef>
        <a:spcAft>
          <a:spcPct val="0"/>
        </a:spcAft>
        <a:buFont typeface="Arial" charset="0"/>
        <a:buChar char="•"/>
        <a:defRPr sz="3000" kern="1200">
          <a:solidFill>
            <a:schemeClr val="tx1"/>
          </a:solidFill>
          <a:latin typeface="Calibri" pitchFamily="34" charset="0"/>
          <a:ea typeface="ヒラギノ角ゴ Pro W3" charset="-128"/>
          <a:cs typeface="+mn-cs"/>
        </a:defRPr>
      </a:lvl3pPr>
      <a:lvl4pPr marL="1600200" indent="-228600" algn="l" defTabSz="457200" rtl="0" eaLnBrk="1" fontAlgn="base" hangingPunct="1">
        <a:spcBef>
          <a:spcPct val="20000"/>
        </a:spcBef>
        <a:spcAft>
          <a:spcPct val="0"/>
        </a:spcAft>
        <a:buFont typeface="Arial" charset="0"/>
        <a:buChar char="–"/>
        <a:defRPr sz="3000" kern="1200">
          <a:solidFill>
            <a:srgbClr val="00387B"/>
          </a:solidFill>
          <a:latin typeface="Calibri" pitchFamily="34" charset="0"/>
          <a:ea typeface="ヒラギノ角ゴ Pro W3" charset="-128"/>
          <a:cs typeface="+mn-cs"/>
        </a:defRPr>
      </a:lvl4pPr>
      <a:lvl5pPr marL="2057400" indent="-228600" algn="l" defTabSz="457200" rtl="0" eaLnBrk="1" fontAlgn="base" hangingPunct="1">
        <a:spcBef>
          <a:spcPct val="20000"/>
        </a:spcBef>
        <a:spcAft>
          <a:spcPct val="0"/>
        </a:spcAft>
        <a:buFont typeface="Arial" charset="0"/>
        <a:buChar char="•"/>
        <a:defRPr sz="3000" kern="1200">
          <a:solidFill>
            <a:schemeClr val="tx1"/>
          </a:solidFill>
          <a:latin typeface="Calibri" pitchFamily="34" charset="0"/>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1600200"/>
            <a:ext cx="5392271" cy="1888725"/>
          </a:xfrm>
        </p:spPr>
        <p:txBody>
          <a:bodyPr>
            <a:normAutofit fontScale="90000"/>
          </a:bodyPr>
          <a:lstStyle/>
          <a:p>
            <a:pPr algn="r"/>
            <a:r>
              <a:rPr lang="en-US" dirty="0" smtClean="0"/>
              <a:t>Rapid Micro Methods</a:t>
            </a:r>
            <a:br>
              <a:rPr lang="en-US" dirty="0" smtClean="0"/>
            </a:br>
            <a:r>
              <a:rPr lang="en-US" b="0" dirty="0"/>
              <a:t>	</a:t>
            </a:r>
            <a:r>
              <a:rPr lang="en-US" b="0" dirty="0" smtClean="0"/>
              <a:t>			PPAR 2013</a:t>
            </a:r>
            <a:endParaRPr lang="en-US" b="0" dirty="0"/>
          </a:p>
        </p:txBody>
      </p:sp>
      <p:pic>
        <p:nvPicPr>
          <p:cNvPr id="4" name="Picture 3" descr="ARMM Banner blank.bmp"/>
          <p:cNvPicPr>
            <a:picLocks noChangeAspect="1"/>
          </p:cNvPicPr>
          <p:nvPr/>
        </p:nvPicPr>
        <p:blipFill>
          <a:blip r:embed="rId3" cstate="print"/>
          <a:stretch>
            <a:fillRect/>
          </a:stretch>
        </p:blipFill>
        <p:spPr>
          <a:xfrm>
            <a:off x="533400" y="3810000"/>
            <a:ext cx="5088386" cy="1019955"/>
          </a:xfrm>
          <a:prstGeom prst="rect">
            <a:avLst/>
          </a:prstGeom>
        </p:spPr>
      </p:pic>
      <p:sp>
        <p:nvSpPr>
          <p:cNvPr id="5" name="TextBox 4"/>
          <p:cNvSpPr txBox="1"/>
          <p:nvPr/>
        </p:nvSpPr>
        <p:spPr>
          <a:xfrm>
            <a:off x="304800" y="5562600"/>
            <a:ext cx="4415311" cy="923330"/>
          </a:xfrm>
          <a:prstGeom prst="rect">
            <a:avLst/>
          </a:prstGeom>
          <a:noFill/>
          <a:ln w="28575">
            <a:noFill/>
          </a:ln>
          <a:effectLst/>
        </p:spPr>
        <p:txBody>
          <a:bodyPr wrap="none" rtlCol="0">
            <a:spAutoFit/>
          </a:bodyPr>
          <a:lstStyle/>
          <a:p>
            <a:r>
              <a:rPr lang="en-US" b="1" dirty="0" smtClean="0">
                <a:latin typeface="Trebuchet MS" pitchFamily="34" charset="0"/>
              </a:rPr>
              <a:t>Jeffrey W. Weber, PAT Project Manager</a:t>
            </a:r>
          </a:p>
          <a:p>
            <a:r>
              <a:rPr lang="en-US" b="1" dirty="0" smtClean="0">
                <a:latin typeface="Trebuchet MS" pitchFamily="34" charset="0"/>
              </a:rPr>
              <a:t>Kalamazoo, MI</a:t>
            </a:r>
          </a:p>
          <a:p>
            <a:r>
              <a:rPr lang="en-US" b="1" dirty="0" smtClean="0">
                <a:latin typeface="Trebuchet MS" pitchFamily="34" charset="0"/>
              </a:rPr>
              <a:t>Oct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4724400" y="5257800"/>
            <a:ext cx="1143000" cy="1066800"/>
          </a:xfrm>
          <a:prstGeom prst="ellipse">
            <a:avLst/>
          </a:prstGeom>
          <a:solidFill>
            <a:srgbClr val="FFFF00"/>
          </a:solidFill>
          <a:ln w="28575">
            <a:solidFill>
              <a:srgbClr val="00A9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Calibri" pitchFamily="34" charset="0"/>
                <a:cs typeface="Tahoma" pitchFamily="34" charset="0"/>
              </a:rPr>
              <a:t>Patient</a:t>
            </a:r>
          </a:p>
        </p:txBody>
      </p:sp>
      <p:sp>
        <p:nvSpPr>
          <p:cNvPr id="11" name="Oval 10"/>
          <p:cNvSpPr/>
          <p:nvPr/>
        </p:nvSpPr>
        <p:spPr>
          <a:xfrm>
            <a:off x="152400" y="1219200"/>
            <a:ext cx="1143000" cy="1066800"/>
          </a:xfrm>
          <a:prstGeom prst="ellipse">
            <a:avLst/>
          </a:prstGeom>
          <a:solidFill>
            <a:srgbClr val="FFC000"/>
          </a:solidFill>
          <a:ln w="28575">
            <a:solidFill>
              <a:srgbClr val="00A9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pitchFamily="34" charset="0"/>
                <a:cs typeface="Tahoma" pitchFamily="34" charset="0"/>
              </a:rPr>
              <a:t>Raw</a:t>
            </a:r>
          </a:p>
          <a:p>
            <a:pPr algn="ctr"/>
            <a:r>
              <a:rPr lang="en-US" sz="1200" dirty="0" smtClean="0">
                <a:solidFill>
                  <a:schemeClr val="tx1"/>
                </a:solidFill>
                <a:latin typeface="Calibri" pitchFamily="34" charset="0"/>
                <a:cs typeface="Tahoma" pitchFamily="34" charset="0"/>
              </a:rPr>
              <a:t>Materials</a:t>
            </a:r>
          </a:p>
        </p:txBody>
      </p:sp>
      <p:sp>
        <p:nvSpPr>
          <p:cNvPr id="3" name="Oval 2"/>
          <p:cNvSpPr/>
          <p:nvPr/>
        </p:nvSpPr>
        <p:spPr>
          <a:xfrm>
            <a:off x="381000" y="1447800"/>
            <a:ext cx="5181600" cy="4724400"/>
          </a:xfrm>
          <a:prstGeom prst="ellipse">
            <a:avLst/>
          </a:prstGeom>
          <a:solidFill>
            <a:srgbClr val="00B0F0"/>
          </a:solidFill>
          <a:ln w="28575">
            <a:solidFill>
              <a:srgbClr val="00A9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latin typeface="Calibri" pitchFamily="34" charset="0"/>
              <a:cs typeface="Tahoma" pitchFamily="34" charset="0"/>
            </a:endParaRPr>
          </a:p>
        </p:txBody>
      </p:sp>
      <p:sp>
        <p:nvSpPr>
          <p:cNvPr id="4" name="Oval 3"/>
          <p:cNvSpPr/>
          <p:nvPr/>
        </p:nvSpPr>
        <p:spPr>
          <a:xfrm>
            <a:off x="1371600" y="2362200"/>
            <a:ext cx="3124200" cy="2971800"/>
          </a:xfrm>
          <a:prstGeom prst="ellipse">
            <a:avLst/>
          </a:prstGeom>
          <a:solidFill>
            <a:srgbClr val="92D050"/>
          </a:solidFill>
          <a:ln w="28575">
            <a:solidFill>
              <a:srgbClr val="00A9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latin typeface="Calibri" pitchFamily="34" charset="0"/>
              <a:cs typeface="Tahoma" pitchFamily="34" charset="0"/>
            </a:endParaRPr>
          </a:p>
        </p:txBody>
      </p:sp>
      <p:sp>
        <p:nvSpPr>
          <p:cNvPr id="5" name="Content Placeholder 9"/>
          <p:cNvSpPr txBox="1">
            <a:spLocks/>
          </p:cNvSpPr>
          <p:nvPr/>
        </p:nvSpPr>
        <p:spPr>
          <a:xfrm>
            <a:off x="5943600" y="838200"/>
            <a:ext cx="2971800" cy="5591196"/>
          </a:xfrm>
          <a:prstGeom prst="rect">
            <a:avLst/>
          </a:prstGeom>
        </p:spPr>
        <p:txBody>
          <a:bodyPr>
            <a:normAutofit/>
          </a:bodyPr>
          <a:lstStyle/>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smtClean="0">
                <a:ln>
                  <a:noFill/>
                </a:ln>
                <a:solidFill>
                  <a:schemeClr val="tx1"/>
                </a:solidFill>
                <a:effectLst/>
                <a:uLnTx/>
                <a:uFillTx/>
                <a:latin typeface="Calibri" pitchFamily="34" charset="0"/>
                <a:ea typeface="ヒラギノ角ゴ Pro W3" charset="-128"/>
                <a:cs typeface="+mn-cs"/>
              </a:rPr>
              <a:t>Continuous monitoring</a:t>
            </a:r>
          </a:p>
          <a:p>
            <a:pPr marL="800100" lvl="1" indent="-342900" defTabSz="457200" fontAlgn="base">
              <a:spcBef>
                <a:spcPct val="20000"/>
              </a:spcBef>
              <a:spcAft>
                <a:spcPct val="0"/>
              </a:spcAft>
              <a:buFont typeface="Arial" charset="0"/>
              <a:buChar char="•"/>
            </a:pPr>
            <a:r>
              <a:rPr lang="en-US" sz="2400" dirty="0" smtClean="0">
                <a:solidFill>
                  <a:srgbClr val="00B0F0"/>
                </a:solidFill>
                <a:latin typeface="Calibri" pitchFamily="34" charset="0"/>
                <a:ea typeface="ヒラギノ角ゴ Pro W3" charset="-128"/>
              </a:rPr>
              <a:t>Holistic control</a:t>
            </a:r>
          </a:p>
          <a:p>
            <a:pPr marL="800100" lvl="1" indent="-342900" defTabSz="457200" fontAlgn="base">
              <a:spcBef>
                <a:spcPct val="20000"/>
              </a:spcBef>
              <a:spcAft>
                <a:spcPct val="0"/>
              </a:spcAft>
              <a:buFont typeface="Arial" charset="0"/>
              <a:buChar char="•"/>
            </a:pPr>
            <a:r>
              <a:rPr kumimoji="0" lang="en-US" sz="2200" b="0" i="0" u="none" strike="noStrike" kern="1200" cap="none" spc="0" normalizeH="0" baseline="0" noProof="0" dirty="0" smtClean="0">
                <a:ln>
                  <a:noFill/>
                </a:ln>
                <a:solidFill>
                  <a:srgbClr val="00B0F0"/>
                </a:solidFill>
                <a:effectLst/>
                <a:uLnTx/>
                <a:uFillTx/>
                <a:latin typeface="Calibri" pitchFamily="34" charset="0"/>
                <a:ea typeface="ヒラギノ角ゴ Pro W3" charset="-128"/>
                <a:cs typeface="+mn-cs"/>
              </a:rPr>
              <a:t>Raw</a:t>
            </a:r>
            <a:r>
              <a:rPr kumimoji="0" lang="en-US" sz="2200" b="0" i="0" u="none" strike="noStrike" kern="1200" cap="none" spc="0" normalizeH="0" noProof="0" dirty="0" smtClean="0">
                <a:ln>
                  <a:noFill/>
                </a:ln>
                <a:solidFill>
                  <a:srgbClr val="00B0F0"/>
                </a:solidFill>
                <a:effectLst/>
                <a:uLnTx/>
                <a:uFillTx/>
                <a:latin typeface="Calibri" pitchFamily="34" charset="0"/>
                <a:ea typeface="ヒラギノ角ゴ Pro W3" charset="-128"/>
                <a:cs typeface="+mn-cs"/>
              </a:rPr>
              <a:t> material characterization is part of process</a:t>
            </a:r>
            <a:endParaRPr kumimoji="0" lang="en-US" sz="2200" b="0" i="0" u="none" strike="noStrike" kern="1200" cap="none" spc="0" normalizeH="0" baseline="0" noProof="0" dirty="0" smtClean="0">
              <a:ln>
                <a:noFill/>
              </a:ln>
              <a:solidFill>
                <a:srgbClr val="00B0F0"/>
              </a:solidFill>
              <a:effectLst/>
              <a:uLnTx/>
              <a:uFillTx/>
              <a:latin typeface="Calibri" pitchFamily="34" charset="0"/>
              <a:ea typeface="ヒラギノ角ゴ Pro W3" charset="-128"/>
              <a:cs typeface="+mn-cs"/>
            </a:endParaRP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lang="en-US" sz="2800" noProof="0" dirty="0" smtClean="0">
                <a:latin typeface="Calibri" pitchFamily="34" charset="0"/>
                <a:ea typeface="ヒラギノ角ゴ Pro W3" charset="-128"/>
              </a:rPr>
              <a:t>Extreme temporal information</a:t>
            </a:r>
          </a:p>
          <a:p>
            <a:pPr marL="800100" lvl="1" indent="-342900" defTabSz="457200" fontAlgn="base">
              <a:spcBef>
                <a:spcPct val="20000"/>
              </a:spcBef>
              <a:spcAft>
                <a:spcPct val="0"/>
              </a:spcAft>
              <a:buFont typeface="Arial" charset="0"/>
              <a:buChar char="•"/>
            </a:pPr>
            <a:r>
              <a:rPr lang="en-US" sz="2400" noProof="0" dirty="0" smtClean="0">
                <a:solidFill>
                  <a:srgbClr val="00B0F0"/>
                </a:solidFill>
                <a:latin typeface="Calibri" pitchFamily="34" charset="0"/>
                <a:ea typeface="ヒラギノ角ゴ Pro W3" charset="-128"/>
              </a:rPr>
              <a:t>Infinite </a:t>
            </a:r>
            <a:r>
              <a:rPr lang="en-US" sz="2400" noProof="0" dirty="0" err="1" smtClean="0">
                <a:solidFill>
                  <a:srgbClr val="00B0F0"/>
                </a:solidFill>
                <a:latin typeface="Calibri" pitchFamily="34" charset="0"/>
                <a:ea typeface="ヒラギノ角ゴ Pro W3" charset="-128"/>
              </a:rPr>
              <a:t>sublots</a:t>
            </a:r>
            <a:endParaRPr lang="en-US" sz="2400" noProof="0" dirty="0" smtClean="0">
              <a:solidFill>
                <a:srgbClr val="00B0F0"/>
              </a:solidFill>
              <a:latin typeface="Calibri" pitchFamily="34" charset="0"/>
              <a:ea typeface="ヒラギノ角ゴ Pro W3" charset="-128"/>
            </a:endParaRP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dirty="0" smtClean="0">
                <a:ln>
                  <a:noFill/>
                </a:ln>
                <a:solidFill>
                  <a:srgbClr val="00387B"/>
                </a:solidFill>
                <a:effectLst/>
                <a:uLnTx/>
                <a:uFillTx/>
                <a:latin typeface="Calibri" pitchFamily="34" charset="0"/>
                <a:ea typeface="ヒラギノ角ゴ Pro W3" charset="-128"/>
                <a:cs typeface="+mn-cs"/>
              </a:rPr>
              <a:t>Real</a:t>
            </a:r>
            <a:r>
              <a:rPr kumimoji="0" lang="en-US" sz="2800" b="0" i="0" u="none" strike="noStrike" kern="1200" cap="none" spc="0" normalizeH="0" dirty="0" smtClean="0">
                <a:ln>
                  <a:noFill/>
                </a:ln>
                <a:solidFill>
                  <a:srgbClr val="00387B"/>
                </a:solidFill>
                <a:effectLst/>
                <a:uLnTx/>
                <a:uFillTx/>
                <a:latin typeface="Calibri" pitchFamily="34" charset="0"/>
                <a:ea typeface="ヒラギノ角ゴ Pro W3" charset="-128"/>
                <a:cs typeface="+mn-cs"/>
              </a:rPr>
              <a:t> Time Release Testing </a:t>
            </a:r>
            <a:r>
              <a:rPr kumimoji="0" lang="en-US" sz="2000" b="0" i="0" u="none" strike="noStrike" kern="1200" cap="none" spc="0" normalizeH="0" dirty="0" smtClean="0">
                <a:ln>
                  <a:noFill/>
                </a:ln>
                <a:solidFill>
                  <a:srgbClr val="00B0F0"/>
                </a:solidFill>
                <a:effectLst/>
                <a:uLnTx/>
                <a:uFillTx/>
                <a:latin typeface="Calibri" pitchFamily="34" charset="0"/>
                <a:ea typeface="ヒラギノ角ゴ Pro W3" charset="-128"/>
                <a:cs typeface="+mn-cs"/>
              </a:rPr>
              <a:t>(parametric release)</a:t>
            </a:r>
            <a:endParaRPr kumimoji="0" lang="en-US" sz="2400" b="0" i="0" u="none" strike="noStrike" kern="1200" cap="none" spc="0" normalizeH="0" baseline="0" noProof="0" dirty="0">
              <a:ln>
                <a:noFill/>
              </a:ln>
              <a:solidFill>
                <a:srgbClr val="00B0F0"/>
              </a:solidFill>
              <a:effectLst/>
              <a:uLnTx/>
              <a:uFillTx/>
              <a:latin typeface="Calibri" pitchFamily="34" charset="0"/>
              <a:ea typeface="ヒラギノ角ゴ Pro W3" charset="-128"/>
              <a:cs typeface="+mn-cs"/>
            </a:endParaRPr>
          </a:p>
        </p:txBody>
      </p:sp>
      <p:sp>
        <p:nvSpPr>
          <p:cNvPr id="6" name="Title 2"/>
          <p:cNvSpPr txBox="1">
            <a:spLocks/>
          </p:cNvSpPr>
          <p:nvPr/>
        </p:nvSpPr>
        <p:spPr>
          <a:xfrm>
            <a:off x="1000100" y="0"/>
            <a:ext cx="8143900" cy="714356"/>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Calibri" pitchFamily="34" charset="0"/>
                <a:ea typeface="ヒラギノ角ゴ Pro W3" charset="-128"/>
                <a:cs typeface="+mj-cs"/>
              </a:rPr>
              <a:t>Future</a:t>
            </a:r>
            <a:r>
              <a:rPr kumimoji="0" lang="en-US" sz="4000" b="1" i="0" u="none" strike="noStrike" kern="1200" cap="none" spc="0" normalizeH="0" noProof="0" dirty="0" smtClean="0">
                <a:ln>
                  <a:noFill/>
                </a:ln>
                <a:solidFill>
                  <a:schemeClr val="bg1"/>
                </a:solidFill>
                <a:effectLst/>
                <a:uLnTx/>
                <a:uFillTx/>
                <a:latin typeface="Calibri" pitchFamily="34" charset="0"/>
                <a:ea typeface="ヒラギノ角ゴ Pro W3" charset="-128"/>
                <a:cs typeface="+mj-cs"/>
              </a:rPr>
              <a:t> </a:t>
            </a:r>
            <a:r>
              <a:rPr kumimoji="0" lang="en-US" sz="4000" b="1" i="0" u="none" strike="noStrike" kern="1200" cap="none" spc="0" normalizeH="0" baseline="0" noProof="0" dirty="0" smtClean="0">
                <a:ln>
                  <a:noFill/>
                </a:ln>
                <a:solidFill>
                  <a:schemeClr val="bg1"/>
                </a:solidFill>
                <a:effectLst/>
                <a:uLnTx/>
                <a:uFillTx/>
                <a:latin typeface="Calibri" pitchFamily="34" charset="0"/>
                <a:ea typeface="ヒラギノ角ゴ Pro W3" charset="-128"/>
                <a:cs typeface="+mj-cs"/>
              </a:rPr>
              <a:t>Micro Testing</a:t>
            </a:r>
            <a:endParaRPr kumimoji="0" lang="en-US" sz="4000" b="1" i="0" u="none" strike="noStrike" kern="1200" cap="none" spc="0" normalizeH="0" baseline="0" noProof="0" dirty="0">
              <a:ln>
                <a:noFill/>
              </a:ln>
              <a:solidFill>
                <a:schemeClr val="bg1"/>
              </a:solidFill>
              <a:effectLst/>
              <a:uLnTx/>
              <a:uFillTx/>
              <a:latin typeface="Calibri" pitchFamily="34" charset="0"/>
              <a:ea typeface="ヒラギノ角ゴ Pro W3" charset="-128"/>
              <a:cs typeface="+mj-cs"/>
            </a:endParaRPr>
          </a:p>
        </p:txBody>
      </p:sp>
      <p:sp>
        <p:nvSpPr>
          <p:cNvPr id="7" name="Oval 6"/>
          <p:cNvSpPr/>
          <p:nvPr/>
        </p:nvSpPr>
        <p:spPr>
          <a:xfrm>
            <a:off x="2209800" y="3124200"/>
            <a:ext cx="1447800" cy="1371600"/>
          </a:xfrm>
          <a:prstGeom prst="ellipse">
            <a:avLst/>
          </a:prstGeom>
          <a:solidFill>
            <a:srgbClr val="00B050"/>
          </a:solidFill>
          <a:ln w="28575">
            <a:solidFill>
              <a:srgbClr val="00A9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latin typeface="Calibri" pitchFamily="34" charset="0"/>
                <a:cs typeface="Tahoma" pitchFamily="34" charset="0"/>
              </a:rPr>
              <a:t>Product</a:t>
            </a:r>
          </a:p>
        </p:txBody>
      </p:sp>
      <p:sp>
        <p:nvSpPr>
          <p:cNvPr id="8" name="TextBox 7"/>
          <p:cNvSpPr txBox="1"/>
          <p:nvPr/>
        </p:nvSpPr>
        <p:spPr>
          <a:xfrm>
            <a:off x="2438400" y="2667000"/>
            <a:ext cx="990600" cy="381000"/>
          </a:xfrm>
          <a:prstGeom prst="rect">
            <a:avLst/>
          </a:prstGeom>
          <a:noFill/>
          <a:ln w="28575">
            <a:noFill/>
          </a:ln>
          <a:effectLst/>
        </p:spPr>
        <p:txBody>
          <a:bodyPr wrap="square" rtlCol="0">
            <a:spAutoFit/>
          </a:bodyPr>
          <a:lstStyle/>
          <a:p>
            <a:r>
              <a:rPr lang="en-US" b="1" dirty="0" smtClean="0">
                <a:solidFill>
                  <a:schemeClr val="bg1"/>
                </a:solidFill>
                <a:latin typeface="Trebuchet MS" pitchFamily="34" charset="0"/>
              </a:rPr>
              <a:t>People</a:t>
            </a:r>
          </a:p>
        </p:txBody>
      </p:sp>
      <p:sp>
        <p:nvSpPr>
          <p:cNvPr id="9" name="TextBox 8"/>
          <p:cNvSpPr txBox="1"/>
          <p:nvPr/>
        </p:nvSpPr>
        <p:spPr>
          <a:xfrm>
            <a:off x="1981200" y="1752600"/>
            <a:ext cx="1981200" cy="369332"/>
          </a:xfrm>
          <a:prstGeom prst="rect">
            <a:avLst/>
          </a:prstGeom>
          <a:noFill/>
          <a:ln w="28575">
            <a:noFill/>
          </a:ln>
          <a:effectLst/>
        </p:spPr>
        <p:txBody>
          <a:bodyPr wrap="square" rtlCol="0">
            <a:spAutoFit/>
          </a:bodyPr>
          <a:lstStyle/>
          <a:p>
            <a:r>
              <a:rPr lang="en-US" b="1" dirty="0" smtClean="0">
                <a:solidFill>
                  <a:schemeClr val="bg1"/>
                </a:solidFill>
                <a:latin typeface="Trebuchet MS" pitchFamily="34" charset="0"/>
              </a:rPr>
              <a:t>Process / Plant</a:t>
            </a:r>
          </a:p>
        </p:txBody>
      </p:sp>
      <p:sp>
        <p:nvSpPr>
          <p:cNvPr id="23" name="Right Arrow 22"/>
          <p:cNvSpPr/>
          <p:nvPr/>
        </p:nvSpPr>
        <p:spPr>
          <a:xfrm rot="2495079">
            <a:off x="-299771" y="2799875"/>
            <a:ext cx="5992698" cy="1582258"/>
          </a:xfrm>
          <a:prstGeom prst="rightArrow">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latin typeface="Calibri" pitchFamily="34" charset="0"/>
              <a:cs typeface="Tahoma" pitchFamily="34" charset="0"/>
            </a:endParaRPr>
          </a:p>
        </p:txBody>
      </p:sp>
      <p:sp>
        <p:nvSpPr>
          <p:cNvPr id="26" name="TextBox 25"/>
          <p:cNvSpPr txBox="1"/>
          <p:nvPr/>
        </p:nvSpPr>
        <p:spPr>
          <a:xfrm rot="2449962">
            <a:off x="-370874" y="3843904"/>
            <a:ext cx="4800600" cy="369332"/>
          </a:xfrm>
          <a:prstGeom prst="rect">
            <a:avLst/>
          </a:prstGeom>
          <a:noFill/>
          <a:ln w="28575">
            <a:noFill/>
          </a:ln>
          <a:effectLst/>
        </p:spPr>
        <p:txBody>
          <a:bodyPr wrap="square" rtlCol="0">
            <a:spAutoFit/>
          </a:bodyPr>
          <a:lstStyle/>
          <a:p>
            <a:pPr algn="ctr"/>
            <a:r>
              <a:rPr lang="en-US" b="1" dirty="0" smtClean="0">
                <a:solidFill>
                  <a:srgbClr val="FF0000"/>
                </a:solidFill>
                <a:latin typeface="Trebuchet MS" pitchFamily="34" charset="0"/>
              </a:rPr>
              <a:t>Intelligence-based Manufacturing (</a:t>
            </a:r>
            <a:r>
              <a:rPr lang="en-US" b="1" dirty="0" err="1" smtClean="0">
                <a:solidFill>
                  <a:srgbClr val="FF0000"/>
                </a:solidFill>
                <a:latin typeface="Trebuchet MS" pitchFamily="34" charset="0"/>
              </a:rPr>
              <a:t>IbM</a:t>
            </a:r>
            <a:r>
              <a:rPr lang="en-US" b="1" dirty="0" smtClean="0">
                <a:solidFill>
                  <a:srgbClr val="FF0000"/>
                </a:solidFill>
                <a:latin typeface="Trebuchet MS" pitchFamily="34" charset="0"/>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p:cNvSpPr/>
          <p:nvPr/>
        </p:nvSpPr>
        <p:spPr>
          <a:xfrm>
            <a:off x="4724400" y="5257800"/>
            <a:ext cx="1143000" cy="1066800"/>
          </a:xfrm>
          <a:prstGeom prst="ellipse">
            <a:avLst/>
          </a:prstGeom>
          <a:solidFill>
            <a:srgbClr val="FFFF00"/>
          </a:solidFill>
          <a:ln w="28575">
            <a:solidFill>
              <a:srgbClr val="00A9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Calibri" pitchFamily="34" charset="0"/>
                <a:cs typeface="Tahoma" pitchFamily="34" charset="0"/>
              </a:rPr>
              <a:t>Patient</a:t>
            </a:r>
          </a:p>
        </p:txBody>
      </p:sp>
      <p:sp>
        <p:nvSpPr>
          <p:cNvPr id="26" name="Oval 25"/>
          <p:cNvSpPr/>
          <p:nvPr/>
        </p:nvSpPr>
        <p:spPr>
          <a:xfrm>
            <a:off x="152400" y="1219200"/>
            <a:ext cx="1143000" cy="1066800"/>
          </a:xfrm>
          <a:prstGeom prst="ellipse">
            <a:avLst/>
          </a:prstGeom>
          <a:solidFill>
            <a:srgbClr val="FFC000"/>
          </a:solidFill>
          <a:ln w="28575">
            <a:solidFill>
              <a:srgbClr val="00A9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pitchFamily="34" charset="0"/>
                <a:cs typeface="Tahoma" pitchFamily="34" charset="0"/>
              </a:rPr>
              <a:t>Raw</a:t>
            </a:r>
          </a:p>
          <a:p>
            <a:pPr algn="ctr"/>
            <a:r>
              <a:rPr lang="en-US" sz="1200" dirty="0" smtClean="0">
                <a:solidFill>
                  <a:schemeClr val="tx1"/>
                </a:solidFill>
                <a:latin typeface="Calibri" pitchFamily="34" charset="0"/>
                <a:cs typeface="Tahoma" pitchFamily="34" charset="0"/>
              </a:rPr>
              <a:t>Materials</a:t>
            </a:r>
          </a:p>
        </p:txBody>
      </p:sp>
      <p:sp>
        <p:nvSpPr>
          <p:cNvPr id="2" name="Oval 1"/>
          <p:cNvSpPr/>
          <p:nvPr/>
        </p:nvSpPr>
        <p:spPr>
          <a:xfrm>
            <a:off x="381000" y="1447800"/>
            <a:ext cx="5181600" cy="4724400"/>
          </a:xfrm>
          <a:prstGeom prst="ellipse">
            <a:avLst/>
          </a:prstGeom>
          <a:solidFill>
            <a:srgbClr val="00B0F0"/>
          </a:solidFill>
          <a:ln w="28575">
            <a:solidFill>
              <a:srgbClr val="00A9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latin typeface="Calibri" pitchFamily="34" charset="0"/>
              <a:cs typeface="Tahoma" pitchFamily="34" charset="0"/>
            </a:endParaRPr>
          </a:p>
        </p:txBody>
      </p:sp>
      <p:sp>
        <p:nvSpPr>
          <p:cNvPr id="3" name="Oval 2"/>
          <p:cNvSpPr/>
          <p:nvPr/>
        </p:nvSpPr>
        <p:spPr>
          <a:xfrm>
            <a:off x="1371600" y="2362200"/>
            <a:ext cx="3124200" cy="2971800"/>
          </a:xfrm>
          <a:prstGeom prst="ellipse">
            <a:avLst/>
          </a:prstGeom>
          <a:solidFill>
            <a:srgbClr val="92D050"/>
          </a:solidFill>
          <a:ln w="28575">
            <a:solidFill>
              <a:srgbClr val="00A9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latin typeface="Calibri" pitchFamily="34" charset="0"/>
              <a:cs typeface="Tahoma" pitchFamily="34" charset="0"/>
            </a:endParaRPr>
          </a:p>
        </p:txBody>
      </p:sp>
      <p:sp>
        <p:nvSpPr>
          <p:cNvPr id="5" name="Title 2"/>
          <p:cNvSpPr txBox="1">
            <a:spLocks/>
          </p:cNvSpPr>
          <p:nvPr/>
        </p:nvSpPr>
        <p:spPr>
          <a:xfrm>
            <a:off x="1000100" y="0"/>
            <a:ext cx="8143900" cy="714356"/>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Calibri" pitchFamily="34" charset="0"/>
                <a:ea typeface="ヒラギノ角ゴ Pro W3" charset="-128"/>
                <a:cs typeface="+mj-cs"/>
              </a:rPr>
              <a:t>Future</a:t>
            </a:r>
            <a:r>
              <a:rPr kumimoji="0" lang="en-US" sz="4000" b="1" i="0" u="none" strike="noStrike" kern="1200" cap="none" spc="0" normalizeH="0" noProof="0" dirty="0" smtClean="0">
                <a:ln>
                  <a:noFill/>
                </a:ln>
                <a:solidFill>
                  <a:schemeClr val="bg1"/>
                </a:solidFill>
                <a:effectLst/>
                <a:uLnTx/>
                <a:uFillTx/>
                <a:latin typeface="Calibri" pitchFamily="34" charset="0"/>
                <a:ea typeface="ヒラギノ角ゴ Pro W3" charset="-128"/>
                <a:cs typeface="+mj-cs"/>
              </a:rPr>
              <a:t> RMM Platforms</a:t>
            </a:r>
            <a:endParaRPr kumimoji="0" lang="en-US" sz="4000" b="1" i="0" u="none" strike="noStrike" kern="1200" cap="none" spc="0" normalizeH="0" baseline="0" noProof="0" dirty="0">
              <a:ln>
                <a:noFill/>
              </a:ln>
              <a:solidFill>
                <a:schemeClr val="bg1"/>
              </a:solidFill>
              <a:effectLst/>
              <a:uLnTx/>
              <a:uFillTx/>
              <a:latin typeface="Calibri" pitchFamily="34" charset="0"/>
              <a:ea typeface="ヒラギノ角ゴ Pro W3" charset="-128"/>
              <a:cs typeface="+mj-cs"/>
            </a:endParaRPr>
          </a:p>
        </p:txBody>
      </p:sp>
      <p:sp>
        <p:nvSpPr>
          <p:cNvPr id="6" name="Oval 5"/>
          <p:cNvSpPr/>
          <p:nvPr/>
        </p:nvSpPr>
        <p:spPr>
          <a:xfrm>
            <a:off x="2209800" y="3124200"/>
            <a:ext cx="1447800" cy="1371600"/>
          </a:xfrm>
          <a:prstGeom prst="ellipse">
            <a:avLst/>
          </a:prstGeom>
          <a:solidFill>
            <a:srgbClr val="00B050"/>
          </a:solidFill>
          <a:ln w="28575">
            <a:solidFill>
              <a:srgbClr val="00A9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latin typeface="Calibri" pitchFamily="34" charset="0"/>
                <a:cs typeface="Tahoma" pitchFamily="34" charset="0"/>
              </a:rPr>
              <a:t>Product</a:t>
            </a:r>
          </a:p>
        </p:txBody>
      </p:sp>
      <p:sp>
        <p:nvSpPr>
          <p:cNvPr id="7" name="TextBox 6"/>
          <p:cNvSpPr txBox="1"/>
          <p:nvPr/>
        </p:nvSpPr>
        <p:spPr>
          <a:xfrm>
            <a:off x="2438400" y="2667000"/>
            <a:ext cx="990600" cy="381000"/>
          </a:xfrm>
          <a:prstGeom prst="rect">
            <a:avLst/>
          </a:prstGeom>
          <a:noFill/>
          <a:ln w="28575">
            <a:noFill/>
          </a:ln>
          <a:effectLst/>
        </p:spPr>
        <p:txBody>
          <a:bodyPr wrap="square" rtlCol="0">
            <a:spAutoFit/>
          </a:bodyPr>
          <a:lstStyle/>
          <a:p>
            <a:r>
              <a:rPr lang="en-US" b="1" dirty="0" smtClean="0">
                <a:solidFill>
                  <a:schemeClr val="bg1"/>
                </a:solidFill>
                <a:latin typeface="Trebuchet MS" pitchFamily="34" charset="0"/>
              </a:rPr>
              <a:t>People</a:t>
            </a:r>
          </a:p>
        </p:txBody>
      </p:sp>
      <p:sp>
        <p:nvSpPr>
          <p:cNvPr id="10" name="TextBox 9"/>
          <p:cNvSpPr txBox="1"/>
          <p:nvPr/>
        </p:nvSpPr>
        <p:spPr>
          <a:xfrm rot="2449962">
            <a:off x="-370874" y="3843904"/>
            <a:ext cx="4800600" cy="369332"/>
          </a:xfrm>
          <a:prstGeom prst="rect">
            <a:avLst/>
          </a:prstGeom>
          <a:noFill/>
          <a:ln w="28575">
            <a:noFill/>
          </a:ln>
          <a:effectLst/>
        </p:spPr>
        <p:txBody>
          <a:bodyPr wrap="square" rtlCol="0">
            <a:spAutoFit/>
          </a:bodyPr>
          <a:lstStyle/>
          <a:p>
            <a:pPr algn="ctr"/>
            <a:r>
              <a:rPr lang="en-US" b="1" dirty="0" smtClean="0">
                <a:solidFill>
                  <a:srgbClr val="FF0000"/>
                </a:solidFill>
                <a:latin typeface="Trebuchet MS" pitchFamily="34" charset="0"/>
              </a:rPr>
              <a:t>Intelligence-based Manufacturing (</a:t>
            </a:r>
            <a:r>
              <a:rPr lang="en-US" b="1" dirty="0" err="1" smtClean="0">
                <a:solidFill>
                  <a:srgbClr val="FF0000"/>
                </a:solidFill>
                <a:latin typeface="Trebuchet MS" pitchFamily="34" charset="0"/>
              </a:rPr>
              <a:t>IbM</a:t>
            </a:r>
            <a:r>
              <a:rPr lang="en-US" b="1" dirty="0" smtClean="0">
                <a:solidFill>
                  <a:srgbClr val="FF0000"/>
                </a:solidFill>
                <a:latin typeface="Trebuchet MS" pitchFamily="34" charset="0"/>
              </a:rPr>
              <a:t>)</a:t>
            </a:r>
          </a:p>
        </p:txBody>
      </p:sp>
      <p:sp>
        <p:nvSpPr>
          <p:cNvPr id="12" name="TextBox 11"/>
          <p:cNvSpPr txBox="1"/>
          <p:nvPr/>
        </p:nvSpPr>
        <p:spPr>
          <a:xfrm>
            <a:off x="1981200" y="1752600"/>
            <a:ext cx="1981200" cy="369332"/>
          </a:xfrm>
          <a:prstGeom prst="rect">
            <a:avLst/>
          </a:prstGeom>
          <a:noFill/>
          <a:ln w="28575">
            <a:noFill/>
          </a:ln>
          <a:effectLst/>
        </p:spPr>
        <p:txBody>
          <a:bodyPr wrap="square" rtlCol="0">
            <a:spAutoFit/>
          </a:bodyPr>
          <a:lstStyle/>
          <a:p>
            <a:r>
              <a:rPr lang="en-US" b="1" dirty="0" smtClean="0">
                <a:solidFill>
                  <a:schemeClr val="bg1"/>
                </a:solidFill>
                <a:latin typeface="Trebuchet MS" pitchFamily="34" charset="0"/>
              </a:rPr>
              <a:t>Process / Plant</a:t>
            </a:r>
          </a:p>
        </p:txBody>
      </p:sp>
      <p:cxnSp>
        <p:nvCxnSpPr>
          <p:cNvPr id="14" name="Straight Arrow Connector 13"/>
          <p:cNvCxnSpPr/>
          <p:nvPr/>
        </p:nvCxnSpPr>
        <p:spPr>
          <a:xfrm rot="10800000" flipV="1">
            <a:off x="4038600" y="1600200"/>
            <a:ext cx="1143000" cy="609600"/>
          </a:xfrm>
          <a:prstGeom prst="straightConnector1">
            <a:avLst/>
          </a:prstGeom>
          <a:ln w="28575" cap="rnd">
            <a:solidFill>
              <a:srgbClr val="FF0000"/>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181600" y="1371600"/>
            <a:ext cx="2779928" cy="369332"/>
          </a:xfrm>
          <a:prstGeom prst="rect">
            <a:avLst/>
          </a:prstGeom>
          <a:noFill/>
          <a:ln w="28575">
            <a:solidFill>
              <a:srgbClr val="FF0000"/>
            </a:solidFill>
          </a:ln>
          <a:effectLst/>
        </p:spPr>
        <p:txBody>
          <a:bodyPr wrap="none" rtlCol="0">
            <a:spAutoFit/>
          </a:bodyPr>
          <a:lstStyle/>
          <a:p>
            <a:r>
              <a:rPr lang="en-US" b="1" dirty="0" smtClean="0">
                <a:latin typeface="Trebuchet MS" pitchFamily="34" charset="0"/>
              </a:rPr>
              <a:t>Automated plate reader</a:t>
            </a:r>
          </a:p>
        </p:txBody>
      </p:sp>
      <p:sp>
        <p:nvSpPr>
          <p:cNvPr id="16" name="TextBox 15"/>
          <p:cNvSpPr txBox="1"/>
          <p:nvPr/>
        </p:nvSpPr>
        <p:spPr>
          <a:xfrm>
            <a:off x="5410200" y="1981200"/>
            <a:ext cx="2167581" cy="369332"/>
          </a:xfrm>
          <a:prstGeom prst="rect">
            <a:avLst/>
          </a:prstGeom>
          <a:noFill/>
          <a:ln w="28575">
            <a:solidFill>
              <a:srgbClr val="FF0000"/>
            </a:solidFill>
          </a:ln>
          <a:effectLst/>
        </p:spPr>
        <p:txBody>
          <a:bodyPr wrap="none" rtlCol="0">
            <a:spAutoFit/>
          </a:bodyPr>
          <a:lstStyle/>
          <a:p>
            <a:r>
              <a:rPr lang="en-US" b="1" dirty="0" smtClean="0">
                <a:latin typeface="Trebuchet MS" pitchFamily="34" charset="0"/>
              </a:rPr>
              <a:t>Aerosol cytometry</a:t>
            </a:r>
          </a:p>
        </p:txBody>
      </p:sp>
      <p:cxnSp>
        <p:nvCxnSpPr>
          <p:cNvPr id="18" name="Straight Arrow Connector 17"/>
          <p:cNvCxnSpPr>
            <a:stCxn id="16" idx="1"/>
          </p:cNvCxnSpPr>
          <p:nvPr/>
        </p:nvCxnSpPr>
        <p:spPr>
          <a:xfrm rot="10800000" flipV="1">
            <a:off x="3657600" y="2165866"/>
            <a:ext cx="1752600" cy="882134"/>
          </a:xfrm>
          <a:prstGeom prst="straightConnector1">
            <a:avLst/>
          </a:prstGeom>
          <a:ln w="28575" cap="rnd">
            <a:solidFill>
              <a:srgbClr val="FF0000"/>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6" idx="1"/>
          </p:cNvCxnSpPr>
          <p:nvPr/>
        </p:nvCxnSpPr>
        <p:spPr>
          <a:xfrm rot="10800000" flipV="1">
            <a:off x="4572000" y="2165866"/>
            <a:ext cx="838200" cy="653534"/>
          </a:xfrm>
          <a:prstGeom prst="straightConnector1">
            <a:avLst/>
          </a:prstGeom>
          <a:ln w="28575" cap="rnd">
            <a:solidFill>
              <a:srgbClr val="FF0000"/>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943600" y="3124200"/>
            <a:ext cx="2133600" cy="369332"/>
          </a:xfrm>
          <a:prstGeom prst="rect">
            <a:avLst/>
          </a:prstGeom>
          <a:noFill/>
          <a:ln w="28575">
            <a:solidFill>
              <a:srgbClr val="FF0000"/>
            </a:solidFill>
          </a:ln>
          <a:effectLst/>
        </p:spPr>
        <p:txBody>
          <a:bodyPr wrap="square" rtlCol="0">
            <a:spAutoFit/>
          </a:bodyPr>
          <a:lstStyle/>
          <a:p>
            <a:r>
              <a:rPr lang="en-US" b="1" dirty="0" smtClean="0">
                <a:latin typeface="Trebuchet MS" pitchFamily="34" charset="0"/>
              </a:rPr>
              <a:t>Liquid Bioburden</a:t>
            </a:r>
          </a:p>
        </p:txBody>
      </p:sp>
      <p:cxnSp>
        <p:nvCxnSpPr>
          <p:cNvPr id="24" name="Straight Arrow Connector 23"/>
          <p:cNvCxnSpPr>
            <a:stCxn id="22" idx="1"/>
          </p:cNvCxnSpPr>
          <p:nvPr/>
        </p:nvCxnSpPr>
        <p:spPr>
          <a:xfrm rot="10800000" flipV="1">
            <a:off x="3352800" y="3308866"/>
            <a:ext cx="2590800" cy="196334"/>
          </a:xfrm>
          <a:prstGeom prst="straightConnector1">
            <a:avLst/>
          </a:prstGeom>
          <a:ln w="28575" cap="rnd">
            <a:solidFill>
              <a:srgbClr val="FF0000"/>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019800" y="3733800"/>
            <a:ext cx="2905091" cy="646331"/>
          </a:xfrm>
          <a:prstGeom prst="rect">
            <a:avLst/>
          </a:prstGeom>
          <a:noFill/>
          <a:ln w="28575">
            <a:solidFill>
              <a:srgbClr val="FF0000"/>
            </a:solidFill>
          </a:ln>
          <a:effectLst/>
        </p:spPr>
        <p:txBody>
          <a:bodyPr wrap="square" rtlCol="0">
            <a:spAutoFit/>
          </a:bodyPr>
          <a:lstStyle/>
          <a:p>
            <a:r>
              <a:rPr lang="en-US" b="1" dirty="0" smtClean="0">
                <a:latin typeface="Trebuchet MS" pitchFamily="34" charset="0"/>
              </a:rPr>
              <a:t>Automated Water Testing</a:t>
            </a:r>
          </a:p>
          <a:p>
            <a:r>
              <a:rPr lang="en-US" b="1" i="1" dirty="0" smtClean="0">
                <a:latin typeface="Trebuchet MS" pitchFamily="34" charset="0"/>
              </a:rPr>
              <a:t>Online Water </a:t>
            </a:r>
            <a:r>
              <a:rPr lang="en-US" b="1" i="1" dirty="0" err="1" smtClean="0">
                <a:latin typeface="Trebuchet MS" pitchFamily="34" charset="0"/>
              </a:rPr>
              <a:t>BioBurden</a:t>
            </a:r>
            <a:endParaRPr lang="en-US" b="1" i="1" dirty="0" smtClean="0">
              <a:latin typeface="Trebuchet MS" pitchFamily="34" charset="0"/>
            </a:endParaRPr>
          </a:p>
        </p:txBody>
      </p:sp>
      <p:cxnSp>
        <p:nvCxnSpPr>
          <p:cNvPr id="27" name="Straight Arrow Connector 26"/>
          <p:cNvCxnSpPr>
            <a:stCxn id="25" idx="1"/>
          </p:cNvCxnSpPr>
          <p:nvPr/>
        </p:nvCxnSpPr>
        <p:spPr>
          <a:xfrm rot="10800000">
            <a:off x="5029200" y="3581400"/>
            <a:ext cx="990600" cy="475566"/>
          </a:xfrm>
          <a:prstGeom prst="straightConnector1">
            <a:avLst/>
          </a:prstGeom>
          <a:ln w="28575" cap="rnd">
            <a:solidFill>
              <a:srgbClr val="FF0000"/>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5" idx="1"/>
          </p:cNvCxnSpPr>
          <p:nvPr/>
        </p:nvCxnSpPr>
        <p:spPr>
          <a:xfrm rot="10800000">
            <a:off x="3429000" y="3657600"/>
            <a:ext cx="2590800" cy="399366"/>
          </a:xfrm>
          <a:prstGeom prst="straightConnector1">
            <a:avLst/>
          </a:prstGeom>
          <a:ln w="28575" cap="rnd">
            <a:solidFill>
              <a:srgbClr val="FF0000"/>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5638800" y="4572000"/>
            <a:ext cx="2637260" cy="646331"/>
          </a:xfrm>
          <a:prstGeom prst="rect">
            <a:avLst/>
          </a:prstGeom>
          <a:noFill/>
          <a:ln w="28575">
            <a:solidFill>
              <a:srgbClr val="FF0000"/>
            </a:solidFill>
          </a:ln>
          <a:effectLst/>
        </p:spPr>
        <p:txBody>
          <a:bodyPr wrap="none" rtlCol="0">
            <a:spAutoFit/>
          </a:bodyPr>
          <a:lstStyle/>
          <a:p>
            <a:pPr algn="ctr"/>
            <a:r>
              <a:rPr lang="en-US" b="1" dirty="0" smtClean="0">
                <a:latin typeface="Trebuchet MS" pitchFamily="34" charset="0"/>
              </a:rPr>
              <a:t>Enhanced LIMS / SPC / </a:t>
            </a:r>
          </a:p>
          <a:p>
            <a:pPr algn="ctr"/>
            <a:r>
              <a:rPr lang="en-US" b="1" dirty="0" err="1" smtClean="0">
                <a:latin typeface="Trebuchet MS" pitchFamily="34" charset="0"/>
              </a:rPr>
              <a:t>Cpk</a:t>
            </a:r>
            <a:r>
              <a:rPr lang="en-US" b="1" dirty="0" smtClean="0">
                <a:latin typeface="Trebuchet MS" pitchFamily="34" charset="0"/>
              </a:rPr>
              <a:t> - MVDA</a:t>
            </a:r>
          </a:p>
        </p:txBody>
      </p:sp>
      <p:cxnSp>
        <p:nvCxnSpPr>
          <p:cNvPr id="36" name="Straight Arrow Connector 35"/>
          <p:cNvCxnSpPr>
            <a:stCxn id="34" idx="1"/>
          </p:cNvCxnSpPr>
          <p:nvPr/>
        </p:nvCxnSpPr>
        <p:spPr>
          <a:xfrm rot="10800000">
            <a:off x="4876800" y="4876800"/>
            <a:ext cx="762000" cy="18366"/>
          </a:xfrm>
          <a:prstGeom prst="straightConnector1">
            <a:avLst/>
          </a:prstGeom>
          <a:ln w="28575" cap="rnd">
            <a:solidFill>
              <a:srgbClr val="FF0000"/>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5715000" y="2514600"/>
            <a:ext cx="3429593" cy="369332"/>
          </a:xfrm>
          <a:prstGeom prst="rect">
            <a:avLst/>
          </a:prstGeom>
          <a:noFill/>
          <a:ln w="28575">
            <a:solidFill>
              <a:srgbClr val="FF0000"/>
            </a:solidFill>
          </a:ln>
          <a:effectLst/>
        </p:spPr>
        <p:txBody>
          <a:bodyPr wrap="none" rtlCol="0">
            <a:spAutoFit/>
          </a:bodyPr>
          <a:lstStyle/>
          <a:p>
            <a:r>
              <a:rPr lang="en-US" b="1" dirty="0" smtClean="0">
                <a:latin typeface="Trebuchet MS" pitchFamily="34" charset="0"/>
              </a:rPr>
              <a:t>Personnel Automated Sampler</a:t>
            </a:r>
          </a:p>
        </p:txBody>
      </p:sp>
      <p:sp>
        <p:nvSpPr>
          <p:cNvPr id="30" name="Right Arrow 29"/>
          <p:cNvSpPr/>
          <p:nvPr/>
        </p:nvSpPr>
        <p:spPr>
          <a:xfrm rot="2495079">
            <a:off x="-299771" y="2799875"/>
            <a:ext cx="5992698" cy="1582258"/>
          </a:xfrm>
          <a:prstGeom prst="rightArrow">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latin typeface="Calibri" pitchFamily="34" charset="0"/>
              <a:cs typeface="Tahoma" pitchFamily="34" charset="0"/>
            </a:endParaRPr>
          </a:p>
        </p:txBody>
      </p:sp>
      <p:cxnSp>
        <p:nvCxnSpPr>
          <p:cNvPr id="31" name="Straight Arrow Connector 30"/>
          <p:cNvCxnSpPr/>
          <p:nvPr/>
        </p:nvCxnSpPr>
        <p:spPr>
          <a:xfrm rot="10800000" flipV="1">
            <a:off x="4114800" y="2819400"/>
            <a:ext cx="1600200" cy="533400"/>
          </a:xfrm>
          <a:prstGeom prst="straightConnector1">
            <a:avLst/>
          </a:prstGeom>
          <a:ln w="28575" cap="rnd">
            <a:solidFill>
              <a:srgbClr val="FF0000"/>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600200" y="838200"/>
            <a:ext cx="2281458" cy="369332"/>
          </a:xfrm>
          <a:prstGeom prst="rect">
            <a:avLst/>
          </a:prstGeom>
          <a:noFill/>
          <a:ln w="28575">
            <a:solidFill>
              <a:srgbClr val="FF0000"/>
            </a:solidFill>
          </a:ln>
          <a:effectLst/>
        </p:spPr>
        <p:txBody>
          <a:bodyPr wrap="none" rtlCol="0">
            <a:spAutoFit/>
          </a:bodyPr>
          <a:lstStyle/>
          <a:p>
            <a:r>
              <a:rPr lang="en-US" b="1" dirty="0" smtClean="0">
                <a:latin typeface="Trebuchet MS" pitchFamily="34" charset="0"/>
              </a:rPr>
              <a:t>Enhanced COA data</a:t>
            </a:r>
          </a:p>
        </p:txBody>
      </p:sp>
      <p:cxnSp>
        <p:nvCxnSpPr>
          <p:cNvPr id="35" name="Straight Arrow Connector 34"/>
          <p:cNvCxnSpPr>
            <a:stCxn id="33" idx="1"/>
          </p:cNvCxnSpPr>
          <p:nvPr/>
        </p:nvCxnSpPr>
        <p:spPr>
          <a:xfrm rot="10800000" flipV="1">
            <a:off x="914400" y="1022866"/>
            <a:ext cx="685800" cy="501134"/>
          </a:xfrm>
          <a:prstGeom prst="straightConnector1">
            <a:avLst/>
          </a:prstGeom>
          <a:ln w="28575" cap="rnd">
            <a:solidFill>
              <a:srgbClr val="FF0000"/>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Online Total Organic Carbon for Water</a:t>
            </a:r>
          </a:p>
          <a:p>
            <a:pPr lvl="1"/>
            <a:r>
              <a:rPr lang="en-US" dirty="0" smtClean="0"/>
              <a:t>Minimal regulatory impact to online testing</a:t>
            </a:r>
          </a:p>
          <a:p>
            <a:pPr lvl="1"/>
            <a:r>
              <a:rPr lang="en-US" dirty="0" smtClean="0"/>
              <a:t>Improved process control over grab samples</a:t>
            </a:r>
          </a:p>
          <a:p>
            <a:r>
              <a:rPr lang="en-US" dirty="0" smtClean="0"/>
              <a:t>No guidance from USP, EP or JP initially for use of online testing</a:t>
            </a:r>
          </a:p>
          <a:p>
            <a:pPr lvl="1"/>
            <a:r>
              <a:rPr lang="en-US" dirty="0" smtClean="0"/>
              <a:t>ASTM guidance E2656-10</a:t>
            </a:r>
          </a:p>
          <a:p>
            <a:r>
              <a:rPr lang="en-US" dirty="0" smtClean="0"/>
              <a:t>Companies have moved to </a:t>
            </a:r>
            <a:r>
              <a:rPr lang="en-US" dirty="0" err="1" smtClean="0"/>
              <a:t>RTRt</a:t>
            </a:r>
            <a:r>
              <a:rPr lang="en-US" dirty="0" smtClean="0"/>
              <a:t> water release</a:t>
            </a:r>
          </a:p>
          <a:p>
            <a:pPr lvl="1"/>
            <a:r>
              <a:rPr lang="en-US" dirty="0" smtClean="0"/>
              <a:t>Business benefit</a:t>
            </a:r>
          </a:p>
          <a:p>
            <a:endParaRPr lang="en-US" dirty="0"/>
          </a:p>
        </p:txBody>
      </p:sp>
      <p:sp>
        <p:nvSpPr>
          <p:cNvPr id="3" name="Title 2"/>
          <p:cNvSpPr>
            <a:spLocks noGrp="1"/>
          </p:cNvSpPr>
          <p:nvPr>
            <p:ph type="title"/>
          </p:nvPr>
        </p:nvSpPr>
        <p:spPr/>
        <p:txBody>
          <a:bodyPr/>
          <a:lstStyle/>
          <a:p>
            <a:r>
              <a:rPr lang="en-US" dirty="0" smtClean="0"/>
              <a:t>Model Implementations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Successful Platforms</a:t>
            </a:r>
            <a:endParaRPr lang="en-US" dirty="0"/>
          </a:p>
        </p:txBody>
      </p:sp>
      <p:sp>
        <p:nvSpPr>
          <p:cNvPr id="8" name="Content Placeholder 6"/>
          <p:cNvSpPr>
            <a:spLocks noGrp="1"/>
          </p:cNvSpPr>
          <p:nvPr>
            <p:ph idx="1"/>
          </p:nvPr>
        </p:nvSpPr>
        <p:spPr>
          <a:xfrm>
            <a:off x="457200" y="838200"/>
            <a:ext cx="7162800" cy="5591196"/>
          </a:xfrm>
        </p:spPr>
        <p:txBody>
          <a:bodyPr>
            <a:normAutofit fontScale="62500" lnSpcReduction="20000"/>
          </a:bodyPr>
          <a:lstStyle/>
          <a:p>
            <a:pPr>
              <a:buNone/>
            </a:pPr>
            <a:r>
              <a:rPr lang="en-US" dirty="0" smtClean="0"/>
              <a:t>Technology: </a:t>
            </a:r>
            <a:r>
              <a:rPr lang="en-US" b="0" dirty="0" smtClean="0"/>
              <a:t>Chromogenic Limulus </a:t>
            </a:r>
            <a:r>
              <a:rPr lang="en-US" b="0" dirty="0" err="1" smtClean="0"/>
              <a:t>amoebocyte</a:t>
            </a:r>
            <a:r>
              <a:rPr lang="en-US" b="0" dirty="0" smtClean="0"/>
              <a:t> lysate, or LAL assay.  USP &lt;85&gt; and EP 2.6.14 Method D. A simplified and rapid endotoxin testing method.</a:t>
            </a:r>
          </a:p>
          <a:p>
            <a:endParaRPr lang="en-US" dirty="0" smtClean="0"/>
          </a:p>
          <a:p>
            <a:pPr>
              <a:buNone/>
            </a:pPr>
            <a:r>
              <a:rPr lang="en-US" dirty="0" smtClean="0"/>
              <a:t>Recommended Applications</a:t>
            </a:r>
          </a:p>
          <a:p>
            <a:r>
              <a:rPr lang="en-US" b="0" dirty="0" smtClean="0"/>
              <a:t>Compendial endotoxin testing</a:t>
            </a:r>
          </a:p>
          <a:p>
            <a:r>
              <a:rPr lang="en-US" b="0" dirty="0" smtClean="0"/>
              <a:t>Development studies</a:t>
            </a:r>
          </a:p>
          <a:p>
            <a:r>
              <a:rPr lang="en-US" b="0" dirty="0" smtClean="0"/>
              <a:t>In-process testing </a:t>
            </a:r>
          </a:p>
          <a:p>
            <a:pPr>
              <a:buNone/>
            </a:pPr>
            <a:endParaRPr lang="en-US" dirty="0" smtClean="0"/>
          </a:p>
          <a:p>
            <a:pPr>
              <a:buNone/>
            </a:pPr>
            <a:r>
              <a:rPr lang="en-US" dirty="0" smtClean="0"/>
              <a:t>System Roles</a:t>
            </a:r>
          </a:p>
          <a:p>
            <a:r>
              <a:rPr lang="en-US" b="0" dirty="0" smtClean="0"/>
              <a:t>Water testing (routine and post-maintenance)</a:t>
            </a:r>
          </a:p>
          <a:p>
            <a:r>
              <a:rPr lang="en-US" b="0" dirty="0" smtClean="0"/>
              <a:t>Buffer hold times</a:t>
            </a:r>
          </a:p>
          <a:p>
            <a:r>
              <a:rPr lang="en-US" b="0" dirty="0" smtClean="0"/>
              <a:t>Cleaning verification</a:t>
            </a:r>
          </a:p>
          <a:p>
            <a:r>
              <a:rPr lang="en-US" b="0" dirty="0" smtClean="0"/>
              <a:t>Endotoxin removal efficiency</a:t>
            </a:r>
          </a:p>
          <a:p>
            <a:r>
              <a:rPr lang="en-US" b="0" dirty="0" smtClean="0"/>
              <a:t>Final Product testing</a:t>
            </a:r>
          </a:p>
          <a:p>
            <a:endParaRPr lang="en-US" dirty="0"/>
          </a:p>
        </p:txBody>
      </p:sp>
      <p:pic>
        <p:nvPicPr>
          <p:cNvPr id="9" name="Picture 6" descr="CR PTS picture"/>
          <p:cNvPicPr>
            <a:picLocks noChangeAspect="1" noChangeArrowheads="1"/>
          </p:cNvPicPr>
          <p:nvPr/>
        </p:nvPicPr>
        <p:blipFill>
          <a:blip r:embed="rId3" cstate="print"/>
          <a:srcRect/>
          <a:stretch>
            <a:fillRect/>
          </a:stretch>
        </p:blipFill>
        <p:spPr bwMode="auto">
          <a:xfrm>
            <a:off x="7924800" y="1066800"/>
            <a:ext cx="949467" cy="1903413"/>
          </a:xfrm>
          <a:prstGeom prst="rect">
            <a:avLst/>
          </a:prstGeom>
          <a:noFill/>
          <a:ln w="9525">
            <a:noFill/>
            <a:miter lim="800000"/>
            <a:headEnd/>
            <a:tailEnd/>
          </a:ln>
        </p:spPr>
      </p:pic>
      <p:pic>
        <p:nvPicPr>
          <p:cNvPr id="10" name="Picture 5"/>
          <p:cNvPicPr>
            <a:picLocks noChangeAspect="1" noChangeArrowheads="1"/>
          </p:cNvPicPr>
          <p:nvPr/>
        </p:nvPicPr>
        <p:blipFill>
          <a:blip r:embed="rId4" cstate="print"/>
          <a:srcRect/>
          <a:stretch>
            <a:fillRect/>
          </a:stretch>
        </p:blipFill>
        <p:spPr bwMode="auto">
          <a:xfrm rot="16200000">
            <a:off x="7061317" y="4452670"/>
            <a:ext cx="2486373" cy="8689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RMM systems are orthogonal to compendial testing</a:t>
            </a:r>
          </a:p>
          <a:p>
            <a:r>
              <a:rPr lang="en-US" dirty="0" smtClean="0"/>
              <a:t>Different units</a:t>
            </a:r>
          </a:p>
          <a:p>
            <a:pPr lvl="1"/>
            <a:r>
              <a:rPr lang="en-US" dirty="0" smtClean="0"/>
              <a:t>CFU versus </a:t>
            </a:r>
            <a:r>
              <a:rPr lang="en-US" dirty="0" err="1" smtClean="0"/>
              <a:t>BioCounts</a:t>
            </a:r>
            <a:endParaRPr lang="en-US" dirty="0" smtClean="0"/>
          </a:p>
          <a:p>
            <a:r>
              <a:rPr lang="en-US" dirty="0" smtClean="0"/>
              <a:t>How to react to new information?</a:t>
            </a:r>
          </a:p>
          <a:p>
            <a:pPr lvl="1"/>
            <a:r>
              <a:rPr lang="en-US" dirty="0" smtClean="0"/>
              <a:t>Regulatory requirement </a:t>
            </a:r>
            <a:r>
              <a:rPr lang="en-US" sz="2400" dirty="0" smtClean="0"/>
              <a:t>(i.e. heavy metals)</a:t>
            </a:r>
            <a:endParaRPr lang="en-US" dirty="0" smtClean="0"/>
          </a:p>
          <a:p>
            <a:pPr lvl="1"/>
            <a:r>
              <a:rPr lang="en-US" dirty="0" smtClean="0"/>
              <a:t> Product Quality</a:t>
            </a:r>
          </a:p>
          <a:p>
            <a:r>
              <a:rPr lang="en-US" dirty="0" smtClean="0"/>
              <a:t>Interaction with Regulatory Agencies</a:t>
            </a:r>
            <a:endParaRPr lang="en-US" dirty="0"/>
          </a:p>
        </p:txBody>
      </p:sp>
      <p:sp>
        <p:nvSpPr>
          <p:cNvPr id="3" name="Title 2"/>
          <p:cNvSpPr>
            <a:spLocks noGrp="1"/>
          </p:cNvSpPr>
          <p:nvPr>
            <p:ph type="title"/>
          </p:nvPr>
        </p:nvSpPr>
        <p:spPr/>
        <p:txBody>
          <a:bodyPr/>
          <a:lstStyle/>
          <a:p>
            <a:r>
              <a:rPr lang="en-US" dirty="0" smtClean="0"/>
              <a:t> RMM Challenges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Pfizer would like to see the development </a:t>
            </a:r>
          </a:p>
          <a:p>
            <a:pPr lvl="1"/>
            <a:r>
              <a:rPr lang="en-US" dirty="0" smtClean="0"/>
              <a:t>Online Water Testing</a:t>
            </a:r>
          </a:p>
          <a:p>
            <a:pPr lvl="2"/>
            <a:r>
              <a:rPr lang="en-US" dirty="0" smtClean="0"/>
              <a:t>At-line bioburden</a:t>
            </a:r>
          </a:p>
          <a:p>
            <a:pPr lvl="1"/>
            <a:r>
              <a:rPr lang="en-US" dirty="0" err="1" smtClean="0"/>
              <a:t>BioBurden</a:t>
            </a:r>
            <a:r>
              <a:rPr lang="en-US" dirty="0" smtClean="0"/>
              <a:t> Testing</a:t>
            </a:r>
          </a:p>
          <a:p>
            <a:pPr lvl="2"/>
            <a:r>
              <a:rPr lang="en-US" dirty="0" smtClean="0"/>
              <a:t>Simplified testing</a:t>
            </a:r>
          </a:p>
          <a:p>
            <a:pPr lvl="1"/>
            <a:r>
              <a:rPr lang="en-US" dirty="0" smtClean="0"/>
              <a:t>Online Endotoxin</a:t>
            </a:r>
          </a:p>
          <a:p>
            <a:pPr lvl="1"/>
            <a:r>
              <a:rPr lang="en-US" dirty="0" smtClean="0"/>
              <a:t>Environmental Monitoring</a:t>
            </a:r>
          </a:p>
          <a:p>
            <a:endParaRPr lang="en-US" dirty="0"/>
          </a:p>
        </p:txBody>
      </p:sp>
      <p:sp>
        <p:nvSpPr>
          <p:cNvPr id="3" name="Title 2"/>
          <p:cNvSpPr>
            <a:spLocks noGrp="1"/>
          </p:cNvSpPr>
          <p:nvPr>
            <p:ph type="title"/>
          </p:nvPr>
        </p:nvSpPr>
        <p:spPr/>
        <p:txBody>
          <a:bodyPr>
            <a:normAutofit/>
          </a:bodyPr>
          <a:lstStyle/>
          <a:p>
            <a:r>
              <a:rPr lang="en-US" dirty="0" smtClean="0"/>
              <a:t>Industry Perspectives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0584" y="0"/>
            <a:ext cx="9154584" cy="68659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Traditional Micro Challenges</a:t>
            </a:r>
            <a:endParaRPr lang="en-US" dirty="0"/>
          </a:p>
        </p:txBody>
      </p:sp>
      <p:sp>
        <p:nvSpPr>
          <p:cNvPr id="7" name="Pie 6"/>
          <p:cNvSpPr/>
          <p:nvPr/>
        </p:nvSpPr>
        <p:spPr bwMode="auto">
          <a:xfrm>
            <a:off x="228600" y="1219200"/>
            <a:ext cx="2057400" cy="2286000"/>
          </a:xfrm>
          <a:prstGeom prst="pie">
            <a:avLst>
              <a:gd name="adj1" fmla="val 0"/>
              <a:gd name="adj2" fmla="val 20888308"/>
            </a:avLst>
          </a:prstGeom>
          <a:blipFill>
            <a:blip r:embed="rId3" cstate="print"/>
            <a:stretch>
              <a:fillRect/>
            </a:stretch>
          </a:blipFill>
          <a:ln w="9525" cap="flat" cmpd="sng" algn="ctr">
            <a:solidFill>
              <a:schemeClr val="bg2"/>
            </a:solidFill>
            <a:prstDash val="solid"/>
            <a:round/>
            <a:headEnd type="none" w="lg" len="lg"/>
            <a:tailEnd type="none" w="lg" len="lg"/>
          </a:ln>
          <a:effectLst/>
        </p:spPr>
        <p:txBody>
          <a:bodyPr vert="horz" wrap="none" lIns="91440" tIns="91440" rIns="91440" bIns="9144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outerShdw blurRad="38100" dist="38100" dir="2700000" algn="tl">
                    <a:srgbClr val="000000">
                      <a:alpha val="43137"/>
                    </a:srgbClr>
                  </a:outerShdw>
                </a:effectLst>
                <a:latin typeface="Arial" pitchFamily="34" charset="0"/>
                <a:cs typeface="Arial" pitchFamily="34" charset="0"/>
              </a:rPr>
              <a:t>10</a:t>
            </a:r>
            <a:r>
              <a:rPr kumimoji="0" lang="en-US" sz="1800" b="1" i="0" u="none" strike="noStrike" cap="none" normalizeH="0" baseline="30000" dirty="0" smtClean="0">
                <a:ln>
                  <a:noFill/>
                </a:ln>
                <a:solidFill>
                  <a:srgbClr val="FFFFFF"/>
                </a:solidFill>
                <a:effectLst>
                  <a:outerShdw blurRad="38100" dist="38100" dir="2700000" algn="tl">
                    <a:srgbClr val="000000">
                      <a:alpha val="43137"/>
                    </a:srgbClr>
                  </a:outerShdw>
                </a:effectLst>
                <a:latin typeface="Arial" pitchFamily="34" charset="0"/>
                <a:cs typeface="Arial" pitchFamily="34" charset="0"/>
              </a:rPr>
              <a:t>6</a:t>
            </a:r>
            <a:r>
              <a:rPr kumimoji="0" lang="en-US" sz="1400" b="1" i="0" u="none" strike="noStrike" cap="none" normalizeH="0" baseline="30000" dirty="0" smtClean="0">
                <a:ln>
                  <a:noFill/>
                </a:ln>
                <a:solidFill>
                  <a:srgbClr val="FFFFFF"/>
                </a:solidFill>
                <a:effectLst>
                  <a:outerShdw blurRad="38100" dist="38100" dir="2700000" algn="tl">
                    <a:srgbClr val="000000">
                      <a:alpha val="43137"/>
                    </a:srgbClr>
                  </a:outerShdw>
                </a:effectLst>
                <a:latin typeface="Arial" pitchFamily="34" charset="0"/>
                <a:cs typeface="Arial"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30000" dirty="0" smtClean="0">
              <a:ln>
                <a:noFill/>
              </a:ln>
              <a:solidFill>
                <a:srgbClr val="FFFFFF"/>
              </a:solidFill>
              <a:effectLst>
                <a:outerShdw blurRad="38100" dist="38100" dir="2700000" algn="tl">
                  <a:srgbClr val="000000">
                    <a:alpha val="43137"/>
                  </a:srgbClr>
                </a:outerShdw>
              </a:effectLst>
              <a:latin typeface="Arial"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b="1" baseline="30000" dirty="0" smtClean="0">
              <a:solidFill>
                <a:srgbClr val="FFFFFF"/>
              </a:solidFill>
              <a:effectLst>
                <a:outerShdw blurRad="38100" dist="38100" dir="2700000" algn="tl">
                  <a:srgbClr val="000000">
                    <a:alpha val="43137"/>
                  </a:srgbClr>
                </a:outerShdw>
              </a:effectLst>
              <a:latin typeface="Arial"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dirty="0" smtClean="0">
                <a:ln>
                  <a:noFill/>
                </a:ln>
                <a:solidFill>
                  <a:srgbClr val="FFFFFF"/>
                </a:solidFill>
                <a:effectLst>
                  <a:outerShdw blurRad="38100" dist="38100" dir="2700000" algn="tl">
                    <a:srgbClr val="000000">
                      <a:alpha val="43137"/>
                    </a:srgbClr>
                  </a:outerShdw>
                </a:effectLst>
                <a:latin typeface="Arial" pitchFamily="34" charset="0"/>
                <a:cs typeface="Arial" pitchFamily="34" charset="0"/>
              </a:rPr>
              <a:t>Microorganisms</a:t>
            </a:r>
            <a:endParaRPr kumimoji="0" lang="en-US" sz="1400" b="1" i="0" u="none" strike="noStrike" cap="none" normalizeH="0" baseline="0" dirty="0" smtClean="0">
              <a:ln>
                <a:noFill/>
              </a:ln>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Pie 7"/>
          <p:cNvSpPr/>
          <p:nvPr/>
        </p:nvSpPr>
        <p:spPr bwMode="auto">
          <a:xfrm>
            <a:off x="3200400" y="2286000"/>
            <a:ext cx="2057400" cy="2286000"/>
          </a:xfrm>
          <a:prstGeom prst="pie">
            <a:avLst>
              <a:gd name="adj1" fmla="val 0"/>
              <a:gd name="adj2" fmla="val 20888308"/>
            </a:avLst>
          </a:prstGeom>
          <a:blipFill>
            <a:blip r:embed="rId4" cstate="print"/>
            <a:stretch>
              <a:fillRect/>
            </a:stretch>
          </a:blipFill>
          <a:ln w="9525" cap="flat" cmpd="sng" algn="ctr">
            <a:solidFill>
              <a:schemeClr val="bg2"/>
            </a:solidFill>
            <a:prstDash val="solid"/>
            <a:round/>
            <a:headEnd type="none" w="lg" len="lg"/>
            <a:tailEnd type="none" w="lg" len="lg"/>
          </a:ln>
          <a:effectLst/>
        </p:spPr>
        <p:txBody>
          <a:bodyPr vert="horz" wrap="none" lIns="91440" tIns="91440" rIns="91440" bIns="9144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outerShdw blurRad="38100" dist="38100" dir="2700000" algn="tl">
                    <a:srgbClr val="000000">
                      <a:alpha val="43137"/>
                    </a:srgbClr>
                  </a:outerShdw>
                </a:effectLst>
                <a:latin typeface="Arial" pitchFamily="34" charset="0"/>
                <a:cs typeface="Arial" pitchFamily="34" charset="0"/>
              </a:rPr>
              <a:t>10</a:t>
            </a:r>
            <a:r>
              <a:rPr kumimoji="0" lang="en-US" sz="1800" b="1" i="0" u="none" strike="noStrike" cap="none" normalizeH="0" baseline="30000" dirty="0" smtClean="0">
                <a:ln>
                  <a:noFill/>
                </a:ln>
                <a:solidFill>
                  <a:srgbClr val="FFFFFF"/>
                </a:solidFill>
                <a:effectLst>
                  <a:outerShdw blurRad="38100" dist="38100" dir="2700000" algn="tl">
                    <a:srgbClr val="000000">
                      <a:alpha val="43137"/>
                    </a:srgbClr>
                  </a:outerShdw>
                </a:effectLst>
                <a:latin typeface="Arial" pitchFamily="34" charset="0"/>
                <a:cs typeface="Arial" pitchFamily="34" charset="0"/>
              </a:rPr>
              <a:t>3</a:t>
            </a: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FFFFFF"/>
              </a:solidFill>
              <a:effectLst>
                <a:outerShdw blurRad="38100" dist="38100" dir="2700000" algn="tl">
                  <a:srgbClr val="000000">
                    <a:alpha val="43137"/>
                  </a:srgbClr>
                </a:outerShdw>
              </a:effectLst>
              <a:latin typeface="Arial"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1400" dirty="0" err="1" smtClean="0">
                <a:solidFill>
                  <a:srgbClr val="FFFFFF"/>
                </a:solidFill>
                <a:effectLst>
                  <a:outerShdw blurRad="38100" dist="38100" dir="2700000" algn="tl">
                    <a:srgbClr val="000000">
                      <a:alpha val="43137"/>
                    </a:srgbClr>
                  </a:outerShdw>
                </a:effectLst>
                <a:latin typeface="Arial" pitchFamily="34" charset="0"/>
                <a:cs typeface="Arial" pitchFamily="34" charset="0"/>
              </a:rPr>
              <a:t>Culturable</a:t>
            </a:r>
            <a:r>
              <a:rPr lang="en-US" sz="1400"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Microorganisms</a:t>
            </a:r>
          </a:p>
        </p:txBody>
      </p:sp>
      <p:sp>
        <p:nvSpPr>
          <p:cNvPr id="9" name="Pie 8"/>
          <p:cNvSpPr/>
          <p:nvPr/>
        </p:nvSpPr>
        <p:spPr bwMode="auto">
          <a:xfrm>
            <a:off x="6477000" y="3124200"/>
            <a:ext cx="2057400" cy="2286000"/>
          </a:xfrm>
          <a:prstGeom prst="pie">
            <a:avLst>
              <a:gd name="adj1" fmla="val 0"/>
              <a:gd name="adj2" fmla="val 20444111"/>
            </a:avLst>
          </a:prstGeom>
          <a:blipFill>
            <a:blip r:embed="rId5" cstate="print"/>
            <a:stretch>
              <a:fillRect/>
            </a:stretch>
          </a:blipFill>
          <a:ln w="9525" cap="flat" cmpd="sng" algn="ctr">
            <a:solidFill>
              <a:schemeClr val="bg2"/>
            </a:solidFill>
            <a:prstDash val="solid"/>
            <a:round/>
            <a:headEnd type="none" w="lg" len="lg"/>
            <a:tailEnd type="none" w="lg" len="lg"/>
          </a:ln>
          <a:effectLst/>
        </p:spPr>
        <p:txBody>
          <a:bodyPr vert="horz" wrap="none" lIns="91440" tIns="91440" rIns="91440" bIns="9144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1"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1</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FFFF"/>
              </a:solidFill>
              <a:effectLst>
                <a:outerShdw blurRad="38100" dist="38100" dir="2700000" algn="tl">
                  <a:srgbClr val="000000">
                    <a:alpha val="43137"/>
                  </a:srgbClr>
                </a:outerShdw>
              </a:effectLst>
              <a:latin typeface="Arial"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Sampling</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outerShdw blurRad="38100" dist="38100" dir="2700000" algn="tl">
                    <a:srgbClr val="000000">
                      <a:alpha val="43137"/>
                    </a:srgbClr>
                  </a:outerShdw>
                </a:effectLst>
                <a:latin typeface="Arial" pitchFamily="34" charset="0"/>
                <a:cs typeface="Arial" pitchFamily="34" charset="0"/>
              </a:rPr>
              <a:t>Limitations</a:t>
            </a:r>
          </a:p>
        </p:txBody>
      </p:sp>
      <p:sp>
        <p:nvSpPr>
          <p:cNvPr id="10" name="Right Arrow 9"/>
          <p:cNvSpPr/>
          <p:nvPr/>
        </p:nvSpPr>
        <p:spPr bwMode="auto">
          <a:xfrm rot="1195818">
            <a:off x="2308560" y="2250943"/>
            <a:ext cx="1084318" cy="440995"/>
          </a:xfrm>
          <a:prstGeom prst="rightArrow">
            <a:avLst/>
          </a:prstGeom>
          <a:solidFill>
            <a:srgbClr val="00B0F0"/>
          </a:solidFill>
          <a:ln w="34925" cap="flat" cmpd="sng" algn="ctr">
            <a:solidFill>
              <a:srgbClr val="00B050"/>
            </a:solidFill>
            <a:prstDash val="solid"/>
            <a:round/>
            <a:headEnd type="none" w="lg" len="lg"/>
            <a:tailEnd type="none" w="lg" len="lg"/>
          </a:ln>
          <a:effectLst/>
        </p:spPr>
        <p:txBody>
          <a:bodyPr vert="horz" wrap="none" lIns="91440" tIns="91440" rIns="91440" bIns="9144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1" name="Right Arrow 10"/>
          <p:cNvSpPr/>
          <p:nvPr/>
        </p:nvSpPr>
        <p:spPr bwMode="auto">
          <a:xfrm rot="1195818">
            <a:off x="5340436" y="3363849"/>
            <a:ext cx="1250078" cy="466841"/>
          </a:xfrm>
          <a:prstGeom prst="rightArrow">
            <a:avLst/>
          </a:prstGeom>
          <a:solidFill>
            <a:srgbClr val="00B0F0"/>
          </a:solidFill>
          <a:ln w="34925" cap="flat" cmpd="sng" algn="ctr">
            <a:solidFill>
              <a:srgbClr val="00B050"/>
            </a:solidFill>
            <a:prstDash val="solid"/>
            <a:round/>
            <a:headEnd type="none" w="lg" len="lg"/>
            <a:tailEnd type="none" w="lg" len="lg"/>
          </a:ln>
          <a:effectLst/>
        </p:spPr>
        <p:txBody>
          <a:bodyPr vert="horz" wrap="none" lIns="91440" tIns="91440" rIns="91440" bIns="9144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Box 11"/>
          <p:cNvSpPr txBox="1"/>
          <p:nvPr/>
        </p:nvSpPr>
        <p:spPr>
          <a:xfrm>
            <a:off x="4724400" y="914400"/>
            <a:ext cx="3505200" cy="954107"/>
          </a:xfrm>
          <a:prstGeom prst="rect">
            <a:avLst/>
          </a:prstGeom>
          <a:noFill/>
        </p:spPr>
        <p:txBody>
          <a:bodyPr wrap="square" rtlCol="0">
            <a:spAutoFit/>
          </a:bodyPr>
          <a:lstStyle/>
          <a:p>
            <a:pPr algn="ctr">
              <a:buNone/>
            </a:pPr>
            <a:r>
              <a:rPr lang="en-US" sz="2800" i="1" dirty="0" smtClean="0"/>
              <a:t>Classic culture assay is less than perfect!</a:t>
            </a:r>
            <a:endParaRPr lang="en-US" sz="2800" i="1" dirty="0"/>
          </a:p>
        </p:txBody>
      </p:sp>
      <p:sp>
        <p:nvSpPr>
          <p:cNvPr id="13" name="Rectangle 12"/>
          <p:cNvSpPr/>
          <p:nvPr/>
        </p:nvSpPr>
        <p:spPr>
          <a:xfrm>
            <a:off x="609600" y="6172200"/>
            <a:ext cx="5143500" cy="215444"/>
          </a:xfrm>
          <a:prstGeom prst="rect">
            <a:avLst/>
          </a:prstGeom>
        </p:spPr>
        <p:txBody>
          <a:bodyPr>
            <a:spAutoFit/>
          </a:bodyPr>
          <a:lstStyle/>
          <a:p>
            <a:r>
              <a:rPr lang="en-US" sz="800" dirty="0" smtClean="0"/>
              <a:t>http://www.enviroliteracy.org/article.php/58.html</a:t>
            </a:r>
            <a:endParaRPr lang="en-US" sz="800" dirty="0"/>
          </a:p>
        </p:txBody>
      </p:sp>
      <p:sp>
        <p:nvSpPr>
          <p:cNvPr id="14" name="TextBox 13"/>
          <p:cNvSpPr txBox="1"/>
          <p:nvPr/>
        </p:nvSpPr>
        <p:spPr>
          <a:xfrm rot="1223900">
            <a:off x="5371451" y="2936980"/>
            <a:ext cx="1371600" cy="523220"/>
          </a:xfrm>
          <a:prstGeom prst="rect">
            <a:avLst/>
          </a:prstGeom>
          <a:noFill/>
        </p:spPr>
        <p:txBody>
          <a:bodyPr wrap="square" rtlCol="0">
            <a:spAutoFit/>
          </a:bodyPr>
          <a:lstStyle/>
          <a:p>
            <a:pPr algn="ctr">
              <a:buNone/>
            </a:pPr>
            <a:r>
              <a:rPr lang="en-US" sz="1400" dirty="0" smtClean="0"/>
              <a:t>1 gram sample or 100 </a:t>
            </a:r>
            <a:r>
              <a:rPr lang="en-US" sz="1400" dirty="0" err="1" smtClean="0"/>
              <a:t>mL</a:t>
            </a:r>
            <a:r>
              <a:rPr lang="en-US" sz="1400" dirty="0" smtClean="0"/>
              <a:t> water</a:t>
            </a:r>
            <a:endParaRPr lang="en-US" sz="1400" dirty="0"/>
          </a:p>
        </p:txBody>
      </p:sp>
      <p:sp>
        <p:nvSpPr>
          <p:cNvPr id="15" name="TextBox 14"/>
          <p:cNvSpPr txBox="1"/>
          <p:nvPr/>
        </p:nvSpPr>
        <p:spPr>
          <a:xfrm rot="1208598">
            <a:off x="2332132" y="1755488"/>
            <a:ext cx="1437354" cy="523220"/>
          </a:xfrm>
          <a:prstGeom prst="rect">
            <a:avLst/>
          </a:prstGeom>
          <a:noFill/>
        </p:spPr>
        <p:txBody>
          <a:bodyPr wrap="square" rtlCol="0">
            <a:spAutoFit/>
          </a:bodyPr>
          <a:lstStyle/>
          <a:p>
            <a:pPr algn="ctr">
              <a:buNone/>
            </a:pPr>
            <a:r>
              <a:rPr lang="en-US" sz="1400" dirty="0" smtClean="0"/>
              <a:t>Limitation of Growth Media</a:t>
            </a:r>
            <a:endParaRPr lang="en-US" sz="1400" dirty="0"/>
          </a:p>
        </p:txBody>
      </p:sp>
      <p:sp>
        <p:nvSpPr>
          <p:cNvPr id="16" name="TextBox 15"/>
          <p:cNvSpPr txBox="1"/>
          <p:nvPr/>
        </p:nvSpPr>
        <p:spPr>
          <a:xfrm>
            <a:off x="1371600" y="4876800"/>
            <a:ext cx="1540871" cy="369332"/>
          </a:xfrm>
          <a:prstGeom prst="rect">
            <a:avLst/>
          </a:prstGeom>
          <a:noFill/>
          <a:ln w="28575">
            <a:solidFill>
              <a:srgbClr val="00A94F"/>
            </a:solidFill>
          </a:ln>
          <a:effectLst/>
        </p:spPr>
        <p:txBody>
          <a:bodyPr wrap="none" rtlCol="0">
            <a:spAutoFit/>
          </a:bodyPr>
          <a:lstStyle/>
          <a:p>
            <a:r>
              <a:rPr lang="en-US" b="1" dirty="0" smtClean="0">
                <a:latin typeface="Trebuchet MS" pitchFamily="34" charset="0"/>
              </a:rPr>
              <a:t>Risk Analysis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4000" b="0" dirty="0" smtClean="0"/>
              <a:t>Rapid micro-biologic testing</a:t>
            </a:r>
          </a:p>
          <a:p>
            <a:pPr>
              <a:buNone/>
            </a:pPr>
            <a:r>
              <a:rPr lang="en-US" sz="4000" b="0" dirty="0" smtClean="0"/>
              <a:t>		</a:t>
            </a:r>
            <a:r>
              <a:rPr lang="en-US" b="0" dirty="0" smtClean="0">
                <a:solidFill>
                  <a:srgbClr val="00B0F0"/>
                </a:solidFill>
              </a:rPr>
              <a:t>-  Success stories: in-line TOC, etc..</a:t>
            </a:r>
            <a:endParaRPr lang="en-US" sz="4000" b="0" dirty="0" smtClean="0">
              <a:solidFill>
                <a:srgbClr val="00B0F0"/>
              </a:solidFill>
            </a:endParaRPr>
          </a:p>
          <a:p>
            <a:pPr>
              <a:buNone/>
            </a:pPr>
            <a:endParaRPr lang="en-US" sz="4000" b="0" dirty="0" smtClean="0"/>
          </a:p>
          <a:p>
            <a:pPr>
              <a:buNone/>
            </a:pPr>
            <a:endParaRPr lang="en-US" sz="4000" b="0" dirty="0" smtClean="0"/>
          </a:p>
          <a:p>
            <a:pPr>
              <a:buNone/>
            </a:pPr>
            <a:r>
              <a:rPr lang="en-US" sz="4000" b="0" dirty="0" smtClean="0"/>
              <a:t>Value, gaps, and roadblocks</a:t>
            </a:r>
          </a:p>
          <a:p>
            <a:pPr>
              <a:buNone/>
            </a:pPr>
            <a:r>
              <a:rPr lang="en-US" sz="4000" b="0" dirty="0" smtClean="0"/>
              <a:t>			</a:t>
            </a:r>
            <a:r>
              <a:rPr lang="en-US" b="0" dirty="0" smtClean="0">
                <a:solidFill>
                  <a:srgbClr val="00B0F0"/>
                </a:solidFill>
              </a:rPr>
              <a:t>-  RMM testing and continuous mfg</a:t>
            </a:r>
            <a:endParaRPr lang="en-US" sz="4000" b="0" dirty="0" smtClean="0">
              <a:solidFill>
                <a:srgbClr val="00B0F0"/>
              </a:solidFill>
            </a:endParaRPr>
          </a:p>
          <a:p>
            <a:endParaRPr lang="en-US" dirty="0"/>
          </a:p>
        </p:txBody>
      </p:sp>
      <p:sp>
        <p:nvSpPr>
          <p:cNvPr id="3" name="Title 2"/>
          <p:cNvSpPr>
            <a:spLocks noGrp="1"/>
          </p:cNvSpPr>
          <p:nvPr>
            <p:ph type="title"/>
          </p:nvPr>
        </p:nvSpPr>
        <p:spPr/>
        <p:txBody>
          <a:bodyPr/>
          <a:lstStyle/>
          <a:p>
            <a:r>
              <a:rPr lang="en-US" dirty="0" smtClean="0"/>
              <a:t>Biologics II: RMM</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smtClean="0"/>
              <a:t>Rapid Micro Methods are ~ 5 years behind PAT systems. </a:t>
            </a:r>
            <a:r>
              <a:rPr lang="en-US" sz="2400" b="0" i="1" dirty="0" smtClean="0"/>
              <a:t>J Weber</a:t>
            </a:r>
            <a:endParaRPr lang="en-US" b="0" i="1" dirty="0" smtClean="0"/>
          </a:p>
          <a:p>
            <a:pPr lvl="1"/>
            <a:r>
              <a:rPr lang="en-US" dirty="0" smtClean="0"/>
              <a:t>Opportunity to take lessons learned and apply to RMM arena.</a:t>
            </a:r>
          </a:p>
          <a:p>
            <a:pPr lvl="1"/>
            <a:r>
              <a:rPr lang="en-US" dirty="0" smtClean="0"/>
              <a:t>Unfortunately consultants are reaping the benefits ($)</a:t>
            </a:r>
          </a:p>
          <a:p>
            <a:pPr lvl="2"/>
            <a:r>
              <a:rPr lang="en-US" dirty="0" smtClean="0"/>
              <a:t>Lack of guidance and understanding</a:t>
            </a:r>
          </a:p>
          <a:p>
            <a:pPr lvl="1">
              <a:buNone/>
            </a:pPr>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0" dirty="0" smtClean="0"/>
              <a:t>“It should be noted that </a:t>
            </a:r>
            <a:r>
              <a:rPr lang="en-US" dirty="0" smtClean="0"/>
              <a:t>microbiology</a:t>
            </a:r>
            <a:r>
              <a:rPr lang="en-US" b="0" dirty="0" smtClean="0"/>
              <a:t> is a scientifically based discipline that deals with biological principles </a:t>
            </a:r>
            <a:r>
              <a:rPr lang="en-US" b="0" u="sng" dirty="0" smtClean="0"/>
              <a:t>substantially different from those of analytical chemistry and engineering disciplines</a:t>
            </a:r>
            <a:r>
              <a:rPr lang="en-US" b="0" dirty="0" smtClean="0"/>
              <a:t>. Many times it is difficult for individuals without specific microbiological training to make the transition.”</a:t>
            </a:r>
            <a:endParaRPr lang="en-US" b="0" dirty="0"/>
          </a:p>
        </p:txBody>
      </p:sp>
      <p:sp>
        <p:nvSpPr>
          <p:cNvPr id="3" name="Title 2"/>
          <p:cNvSpPr>
            <a:spLocks noGrp="1"/>
          </p:cNvSpPr>
          <p:nvPr>
            <p:ph type="title"/>
          </p:nvPr>
        </p:nvSpPr>
        <p:spPr/>
        <p:txBody>
          <a:bodyPr/>
          <a:lstStyle/>
          <a:p>
            <a:r>
              <a:rPr lang="en-US" dirty="0" smtClean="0"/>
              <a:t>USP &lt;1117&gt;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PPAR Survey</a:t>
            </a:r>
            <a:endParaRPr lang="en-US" dirty="0"/>
          </a:p>
        </p:txBody>
      </p:sp>
      <p:pic>
        <p:nvPicPr>
          <p:cNvPr id="1026" name="Picture 2"/>
          <p:cNvPicPr>
            <a:picLocks noChangeAspect="1" noChangeArrowheads="1"/>
          </p:cNvPicPr>
          <p:nvPr/>
        </p:nvPicPr>
        <p:blipFill>
          <a:blip r:embed="rId2" cstate="print"/>
          <a:srcRect l="38653" t="22764" r="18594" b="5691"/>
          <a:stretch>
            <a:fillRect/>
          </a:stretch>
        </p:blipFill>
        <p:spPr bwMode="auto">
          <a:xfrm>
            <a:off x="457200" y="990600"/>
            <a:ext cx="3624118" cy="32766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38873" t="21816" r="16618" b="6640"/>
          <a:stretch>
            <a:fillRect/>
          </a:stretch>
        </p:blipFill>
        <p:spPr bwMode="auto">
          <a:xfrm>
            <a:off x="5105400" y="990600"/>
            <a:ext cx="3773055" cy="32766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PPAR Survey</a:t>
            </a:r>
            <a:endParaRPr lang="en-US" dirty="0"/>
          </a:p>
        </p:txBody>
      </p:sp>
      <p:pic>
        <p:nvPicPr>
          <p:cNvPr id="2050" name="Picture 2"/>
          <p:cNvPicPr>
            <a:picLocks noChangeAspect="1" noChangeArrowheads="1"/>
          </p:cNvPicPr>
          <p:nvPr/>
        </p:nvPicPr>
        <p:blipFill>
          <a:blip r:embed="rId2" cstate="print"/>
          <a:srcRect l="39239" t="20596" r="22108" b="10027"/>
          <a:stretch>
            <a:fillRect/>
          </a:stretch>
        </p:blipFill>
        <p:spPr bwMode="auto">
          <a:xfrm>
            <a:off x="381000" y="1828800"/>
            <a:ext cx="4007644" cy="3886200"/>
          </a:xfrm>
          <a:prstGeom prst="rect">
            <a:avLst/>
          </a:prstGeom>
          <a:noFill/>
          <a:ln w="9525">
            <a:noFill/>
            <a:miter lim="800000"/>
            <a:headEnd/>
            <a:tailEnd/>
          </a:ln>
        </p:spPr>
      </p:pic>
      <p:sp>
        <p:nvSpPr>
          <p:cNvPr id="4" name="Rectangle 3"/>
          <p:cNvSpPr/>
          <p:nvPr/>
        </p:nvSpPr>
        <p:spPr>
          <a:xfrm>
            <a:off x="4648200" y="2286000"/>
            <a:ext cx="4204421" cy="923330"/>
          </a:xfrm>
          <a:prstGeom prst="rect">
            <a:avLst/>
          </a:prstGeom>
        </p:spPr>
        <p:txBody>
          <a:bodyPr wrap="none">
            <a:spAutoFit/>
          </a:bodyPr>
          <a:lstStyle/>
          <a:p>
            <a:r>
              <a:rPr lang="en-US" b="1" dirty="0" smtClean="0"/>
              <a:t>what is the biggest gap for RMM systems?</a:t>
            </a:r>
          </a:p>
          <a:p>
            <a:pPr lvl="1">
              <a:buFont typeface="Arial" pitchFamily="34" charset="0"/>
              <a:buChar char="•"/>
            </a:pPr>
            <a:r>
              <a:rPr lang="en-US" b="1" dirty="0" smtClean="0"/>
              <a:t>Staffing</a:t>
            </a:r>
          </a:p>
          <a:p>
            <a:pPr lvl="1">
              <a:buFont typeface="Arial" pitchFamily="34" charset="0"/>
              <a:buChar char="•"/>
            </a:pPr>
            <a:r>
              <a:rPr lang="en-US" b="1" dirty="0" smtClean="0"/>
              <a:t>Environmental Monitoring</a:t>
            </a:r>
            <a:endParaRPr 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Current Micro Lab Testing</a:t>
            </a:r>
            <a:endParaRPr lang="en-US" dirty="0"/>
          </a:p>
        </p:txBody>
      </p:sp>
      <p:graphicFrame>
        <p:nvGraphicFramePr>
          <p:cNvPr id="4" name="Chart 3"/>
          <p:cNvGraphicFramePr>
            <a:graphicFrameLocks noGrp="1"/>
          </p:cNvGraphicFramePr>
          <p:nvPr/>
        </p:nvGraphicFramePr>
        <p:xfrm>
          <a:off x="-228600" y="-1524000"/>
          <a:ext cx="9753600" cy="70403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1662106"/>
            <a:ext cx="4040188" cy="926937"/>
          </a:xfrm>
        </p:spPr>
        <p:txBody>
          <a:bodyPr/>
          <a:lstStyle/>
          <a:p>
            <a:r>
              <a:rPr lang="en-US" dirty="0" smtClean="0"/>
              <a:t>Manufacturing (PAT)</a:t>
            </a:r>
            <a:endParaRPr lang="en-US" dirty="0"/>
          </a:p>
        </p:txBody>
      </p:sp>
      <p:sp>
        <p:nvSpPr>
          <p:cNvPr id="6" name="Content Placeholder 5"/>
          <p:cNvSpPr>
            <a:spLocks noGrp="1"/>
          </p:cNvSpPr>
          <p:nvPr>
            <p:ph sz="half" idx="2"/>
          </p:nvPr>
        </p:nvSpPr>
        <p:spPr>
          <a:xfrm>
            <a:off x="457200" y="2590800"/>
            <a:ext cx="4040188" cy="3352800"/>
          </a:xfrm>
        </p:spPr>
        <p:txBody>
          <a:bodyPr/>
          <a:lstStyle/>
          <a:p>
            <a:r>
              <a:rPr lang="en-US" b="0" dirty="0" smtClean="0"/>
              <a:t>In-plant testing</a:t>
            </a:r>
          </a:p>
          <a:p>
            <a:r>
              <a:rPr lang="en-US" b="0" dirty="0" smtClean="0"/>
              <a:t>Raw materials screening</a:t>
            </a:r>
          </a:p>
          <a:p>
            <a:r>
              <a:rPr lang="en-US" b="0" dirty="0" smtClean="0"/>
              <a:t>Process decisions</a:t>
            </a:r>
          </a:p>
          <a:p>
            <a:r>
              <a:rPr lang="en-US" b="0" dirty="0" smtClean="0"/>
              <a:t>EMA / EP support</a:t>
            </a:r>
          </a:p>
          <a:p>
            <a:endParaRPr lang="en-US" dirty="0"/>
          </a:p>
        </p:txBody>
      </p:sp>
      <p:sp>
        <p:nvSpPr>
          <p:cNvPr id="7" name="Text Placeholder 6"/>
          <p:cNvSpPr>
            <a:spLocks noGrp="1"/>
          </p:cNvSpPr>
          <p:nvPr>
            <p:ph type="body" sz="quarter" idx="3"/>
          </p:nvPr>
        </p:nvSpPr>
        <p:spPr>
          <a:xfrm>
            <a:off x="4645025" y="1662106"/>
            <a:ext cx="4041775" cy="926937"/>
          </a:xfrm>
        </p:spPr>
        <p:txBody>
          <a:bodyPr/>
          <a:lstStyle/>
          <a:p>
            <a:r>
              <a:rPr lang="en-US" dirty="0" smtClean="0"/>
              <a:t>QC (Micro Labs)</a:t>
            </a:r>
            <a:endParaRPr lang="en-US" dirty="0"/>
          </a:p>
        </p:txBody>
      </p:sp>
      <p:sp>
        <p:nvSpPr>
          <p:cNvPr id="8" name="Content Placeholder 7"/>
          <p:cNvSpPr>
            <a:spLocks noGrp="1"/>
          </p:cNvSpPr>
          <p:nvPr>
            <p:ph sz="quarter" idx="4"/>
          </p:nvPr>
        </p:nvSpPr>
        <p:spPr>
          <a:xfrm>
            <a:off x="4645025" y="2590800"/>
            <a:ext cx="4041775" cy="3352800"/>
          </a:xfrm>
        </p:spPr>
        <p:txBody>
          <a:bodyPr/>
          <a:lstStyle/>
          <a:p>
            <a:r>
              <a:rPr lang="en-US" b="0" dirty="0" smtClean="0"/>
              <a:t>Lean labs</a:t>
            </a:r>
          </a:p>
          <a:p>
            <a:r>
              <a:rPr lang="en-US" b="0" dirty="0" smtClean="0"/>
              <a:t>More automation</a:t>
            </a:r>
          </a:p>
          <a:p>
            <a:r>
              <a:rPr lang="en-US" b="0" dirty="0" smtClean="0"/>
              <a:t>Less “micro” training</a:t>
            </a:r>
          </a:p>
          <a:p>
            <a:r>
              <a:rPr lang="en-US" b="0" dirty="0" smtClean="0"/>
              <a:t>USP / FDA aligned</a:t>
            </a:r>
          </a:p>
          <a:p>
            <a:endParaRPr lang="en-US" dirty="0"/>
          </a:p>
        </p:txBody>
      </p:sp>
      <p:sp>
        <p:nvSpPr>
          <p:cNvPr id="4" name="Title 3"/>
          <p:cNvSpPr>
            <a:spLocks noGrp="1"/>
          </p:cNvSpPr>
          <p:nvPr>
            <p:ph type="title"/>
          </p:nvPr>
        </p:nvSpPr>
        <p:spPr/>
        <p:txBody>
          <a:bodyPr/>
          <a:lstStyle/>
          <a:p>
            <a:r>
              <a:rPr lang="en-US" dirty="0" smtClean="0"/>
              <a:t>Who owns RMMs?</a:t>
            </a:r>
            <a:endParaRPr lang="en-US" dirty="0"/>
          </a:p>
        </p:txBody>
      </p:sp>
      <p:sp>
        <p:nvSpPr>
          <p:cNvPr id="12" name="12-Point Star 11"/>
          <p:cNvSpPr/>
          <p:nvPr/>
        </p:nvSpPr>
        <p:spPr>
          <a:xfrm>
            <a:off x="2743200" y="838200"/>
            <a:ext cx="2819400" cy="990600"/>
          </a:xfrm>
          <a:prstGeom prst="star12">
            <a:avLst/>
          </a:prstGeom>
          <a:solidFill>
            <a:srgbClr val="FFC000"/>
          </a:solidFill>
          <a:ln w="28575">
            <a:solidFill>
              <a:srgbClr val="00A9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i="1" dirty="0" smtClean="0">
                <a:solidFill>
                  <a:srgbClr val="00B050"/>
                </a:solidFill>
                <a:latin typeface="Calibri" pitchFamily="34" charset="0"/>
                <a:cs typeface="Tahoma" pitchFamily="34" charset="0"/>
              </a:rPr>
              <a:t>RMM</a:t>
            </a:r>
          </a:p>
        </p:txBody>
      </p:sp>
      <p:sp>
        <p:nvSpPr>
          <p:cNvPr id="14" name="Notched Right Arrow 13"/>
          <p:cNvSpPr/>
          <p:nvPr/>
        </p:nvSpPr>
        <p:spPr>
          <a:xfrm rot="1858028">
            <a:off x="5381326" y="1608369"/>
            <a:ext cx="731190" cy="386503"/>
          </a:xfrm>
          <a:prstGeom prst="notchedRightArrow">
            <a:avLst/>
          </a:prstGeom>
          <a:solidFill>
            <a:srgbClr val="00B0F0"/>
          </a:solidFill>
          <a:ln w="28575">
            <a:solidFill>
              <a:srgbClr val="00A9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latin typeface="Calibri" pitchFamily="34" charset="0"/>
              <a:cs typeface="Tahoma" pitchFamily="34" charset="0"/>
            </a:endParaRPr>
          </a:p>
        </p:txBody>
      </p:sp>
      <p:sp>
        <p:nvSpPr>
          <p:cNvPr id="15" name="Notched Right Arrow 14"/>
          <p:cNvSpPr/>
          <p:nvPr/>
        </p:nvSpPr>
        <p:spPr>
          <a:xfrm rot="8424248">
            <a:off x="2249091" y="1636479"/>
            <a:ext cx="731190" cy="386503"/>
          </a:xfrm>
          <a:prstGeom prst="notchedRightArrow">
            <a:avLst/>
          </a:prstGeom>
          <a:solidFill>
            <a:srgbClr val="00B0F0"/>
          </a:solidFill>
          <a:ln w="28575">
            <a:solidFill>
              <a:srgbClr val="00A9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latin typeface="Calibri" pitchFamily="34" charset="0"/>
              <a:cs typeface="Tahoma" pitchFamily="34" charset="0"/>
            </a:endParaRPr>
          </a:p>
        </p:txBody>
      </p:sp>
      <p:sp>
        <p:nvSpPr>
          <p:cNvPr id="10" name="TextBox 9"/>
          <p:cNvSpPr txBox="1"/>
          <p:nvPr/>
        </p:nvSpPr>
        <p:spPr>
          <a:xfrm>
            <a:off x="609600" y="5638800"/>
            <a:ext cx="7694863" cy="400110"/>
          </a:xfrm>
          <a:prstGeom prst="rect">
            <a:avLst/>
          </a:prstGeom>
          <a:noFill/>
          <a:ln w="28575">
            <a:solidFill>
              <a:srgbClr val="FF0000"/>
            </a:solidFill>
          </a:ln>
          <a:effectLst/>
        </p:spPr>
        <p:txBody>
          <a:bodyPr wrap="none" rtlCol="0">
            <a:spAutoFit/>
          </a:bodyPr>
          <a:lstStyle/>
          <a:p>
            <a:r>
              <a:rPr lang="en-US" sz="2000" b="1" dirty="0" smtClean="0">
                <a:latin typeface="Trebuchet MS" pitchFamily="34" charset="0"/>
              </a:rPr>
              <a:t>Is this an opportunity to align micro with PAT and engineering?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81000" y="1447800"/>
            <a:ext cx="5181600" cy="4724400"/>
          </a:xfrm>
          <a:prstGeom prst="ellipse">
            <a:avLst/>
          </a:prstGeom>
          <a:solidFill>
            <a:srgbClr val="00B0F0"/>
          </a:solidFill>
          <a:ln w="28575">
            <a:solidFill>
              <a:srgbClr val="00A9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latin typeface="Calibri" pitchFamily="34" charset="0"/>
              <a:cs typeface="Tahoma" pitchFamily="34" charset="0"/>
            </a:endParaRPr>
          </a:p>
        </p:txBody>
      </p:sp>
      <p:sp>
        <p:nvSpPr>
          <p:cNvPr id="6" name="Oval 5"/>
          <p:cNvSpPr/>
          <p:nvPr/>
        </p:nvSpPr>
        <p:spPr>
          <a:xfrm>
            <a:off x="1371600" y="2362200"/>
            <a:ext cx="3124200" cy="2971800"/>
          </a:xfrm>
          <a:prstGeom prst="ellipse">
            <a:avLst/>
          </a:prstGeom>
          <a:solidFill>
            <a:srgbClr val="92D050"/>
          </a:solidFill>
          <a:ln w="28575">
            <a:solidFill>
              <a:srgbClr val="00A9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latin typeface="Calibri" pitchFamily="34" charset="0"/>
              <a:cs typeface="Tahoma" pitchFamily="34" charset="0"/>
            </a:endParaRPr>
          </a:p>
        </p:txBody>
      </p:sp>
      <p:sp>
        <p:nvSpPr>
          <p:cNvPr id="10" name="Content Placeholder 9"/>
          <p:cNvSpPr>
            <a:spLocks noGrp="1"/>
          </p:cNvSpPr>
          <p:nvPr>
            <p:ph idx="1"/>
          </p:nvPr>
        </p:nvSpPr>
        <p:spPr>
          <a:xfrm>
            <a:off x="5943600" y="838200"/>
            <a:ext cx="2971800" cy="5591196"/>
          </a:xfrm>
        </p:spPr>
        <p:txBody>
          <a:bodyPr>
            <a:normAutofit/>
          </a:bodyPr>
          <a:lstStyle/>
          <a:p>
            <a:r>
              <a:rPr lang="en-US" sz="2800" b="0" dirty="0" smtClean="0"/>
              <a:t>Discrete point sampling</a:t>
            </a:r>
          </a:p>
          <a:p>
            <a:pPr lvl="1"/>
            <a:r>
              <a:rPr lang="en-US" sz="2400" dirty="0" smtClean="0"/>
              <a:t>EM</a:t>
            </a:r>
          </a:p>
          <a:p>
            <a:pPr lvl="1"/>
            <a:r>
              <a:rPr lang="en-US" sz="2400" dirty="0" smtClean="0"/>
              <a:t>Raw Materials</a:t>
            </a:r>
          </a:p>
          <a:p>
            <a:pPr lvl="1"/>
            <a:r>
              <a:rPr lang="en-US" sz="2400" b="0" dirty="0" smtClean="0"/>
              <a:t>Personnel</a:t>
            </a:r>
          </a:p>
          <a:p>
            <a:pPr lvl="1"/>
            <a:r>
              <a:rPr lang="en-US" sz="2400" dirty="0" smtClean="0"/>
              <a:t>Sterility testing</a:t>
            </a:r>
            <a:endParaRPr lang="en-US" sz="2400" b="0" dirty="0" smtClean="0"/>
          </a:p>
          <a:p>
            <a:r>
              <a:rPr lang="en-US" sz="2800" b="0" dirty="0" smtClean="0"/>
              <a:t>Limited temporal information</a:t>
            </a:r>
          </a:p>
          <a:p>
            <a:r>
              <a:rPr lang="en-US" sz="2800" b="0" dirty="0" smtClean="0"/>
              <a:t>Retrospective</a:t>
            </a:r>
          </a:p>
          <a:p>
            <a:pPr lvl="1"/>
            <a:r>
              <a:rPr lang="en-US" sz="2400" dirty="0" smtClean="0"/>
              <a:t>“all or nothing”</a:t>
            </a:r>
          </a:p>
          <a:p>
            <a:pPr lvl="1"/>
            <a:r>
              <a:rPr lang="en-US" sz="2400" dirty="0" smtClean="0"/>
              <a:t>Silos</a:t>
            </a:r>
            <a:endParaRPr lang="en-US" sz="2400" b="0" dirty="0"/>
          </a:p>
        </p:txBody>
      </p:sp>
      <p:sp>
        <p:nvSpPr>
          <p:cNvPr id="3" name="Title 2"/>
          <p:cNvSpPr>
            <a:spLocks noGrp="1"/>
          </p:cNvSpPr>
          <p:nvPr>
            <p:ph type="title"/>
          </p:nvPr>
        </p:nvSpPr>
        <p:spPr/>
        <p:txBody>
          <a:bodyPr/>
          <a:lstStyle/>
          <a:p>
            <a:r>
              <a:rPr lang="en-US" dirty="0" smtClean="0"/>
              <a:t>Current Micro Testing</a:t>
            </a:r>
            <a:endParaRPr lang="en-US" dirty="0"/>
          </a:p>
        </p:txBody>
      </p:sp>
      <p:sp>
        <p:nvSpPr>
          <p:cNvPr id="5" name="Oval 4"/>
          <p:cNvSpPr/>
          <p:nvPr/>
        </p:nvSpPr>
        <p:spPr>
          <a:xfrm>
            <a:off x="2209800" y="3124200"/>
            <a:ext cx="1447800" cy="1371600"/>
          </a:xfrm>
          <a:prstGeom prst="ellipse">
            <a:avLst/>
          </a:prstGeom>
          <a:solidFill>
            <a:srgbClr val="00B050"/>
          </a:solidFill>
          <a:ln w="28575">
            <a:solidFill>
              <a:srgbClr val="00A9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latin typeface="Calibri" pitchFamily="34" charset="0"/>
                <a:cs typeface="Tahoma" pitchFamily="34" charset="0"/>
              </a:rPr>
              <a:t>Product</a:t>
            </a:r>
          </a:p>
        </p:txBody>
      </p:sp>
      <p:sp>
        <p:nvSpPr>
          <p:cNvPr id="8" name="TextBox 7"/>
          <p:cNvSpPr txBox="1"/>
          <p:nvPr/>
        </p:nvSpPr>
        <p:spPr>
          <a:xfrm>
            <a:off x="2438400" y="2667000"/>
            <a:ext cx="990600" cy="381000"/>
          </a:xfrm>
          <a:prstGeom prst="rect">
            <a:avLst/>
          </a:prstGeom>
          <a:noFill/>
          <a:ln w="28575">
            <a:noFill/>
          </a:ln>
          <a:effectLst/>
        </p:spPr>
        <p:txBody>
          <a:bodyPr wrap="square" rtlCol="0">
            <a:spAutoFit/>
          </a:bodyPr>
          <a:lstStyle/>
          <a:p>
            <a:r>
              <a:rPr lang="en-US" b="1" dirty="0" smtClean="0">
                <a:solidFill>
                  <a:schemeClr val="bg1"/>
                </a:solidFill>
                <a:latin typeface="Trebuchet MS" pitchFamily="34" charset="0"/>
              </a:rPr>
              <a:t>People</a:t>
            </a:r>
          </a:p>
        </p:txBody>
      </p:sp>
      <p:sp>
        <p:nvSpPr>
          <p:cNvPr id="11" name="5-Point Star 10"/>
          <p:cNvSpPr/>
          <p:nvPr/>
        </p:nvSpPr>
        <p:spPr>
          <a:xfrm>
            <a:off x="1371600" y="2286000"/>
            <a:ext cx="228600" cy="228600"/>
          </a:xfrm>
          <a:prstGeom prst="star5">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latin typeface="Calibri" pitchFamily="34" charset="0"/>
              <a:cs typeface="Tahoma" pitchFamily="34" charset="0"/>
            </a:endParaRPr>
          </a:p>
        </p:txBody>
      </p:sp>
      <p:sp>
        <p:nvSpPr>
          <p:cNvPr id="12" name="5-Point Star 11"/>
          <p:cNvSpPr/>
          <p:nvPr/>
        </p:nvSpPr>
        <p:spPr>
          <a:xfrm>
            <a:off x="4191000" y="5029200"/>
            <a:ext cx="228600" cy="228600"/>
          </a:xfrm>
          <a:prstGeom prst="star5">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latin typeface="Calibri" pitchFamily="34" charset="0"/>
              <a:cs typeface="Tahoma" pitchFamily="34" charset="0"/>
            </a:endParaRPr>
          </a:p>
        </p:txBody>
      </p:sp>
      <p:sp>
        <p:nvSpPr>
          <p:cNvPr id="13" name="5-Point Star 12"/>
          <p:cNvSpPr/>
          <p:nvPr/>
        </p:nvSpPr>
        <p:spPr>
          <a:xfrm>
            <a:off x="4495800" y="4800600"/>
            <a:ext cx="228600" cy="228600"/>
          </a:xfrm>
          <a:prstGeom prst="star5">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latin typeface="Calibri" pitchFamily="34" charset="0"/>
              <a:cs typeface="Tahoma" pitchFamily="34" charset="0"/>
            </a:endParaRPr>
          </a:p>
        </p:txBody>
      </p:sp>
      <p:sp>
        <p:nvSpPr>
          <p:cNvPr id="14" name="5-Point Star 13"/>
          <p:cNvSpPr/>
          <p:nvPr/>
        </p:nvSpPr>
        <p:spPr>
          <a:xfrm>
            <a:off x="4495800" y="4343400"/>
            <a:ext cx="228600" cy="228600"/>
          </a:xfrm>
          <a:prstGeom prst="star5">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latin typeface="Calibri" pitchFamily="34" charset="0"/>
              <a:cs typeface="Tahoma" pitchFamily="34" charset="0"/>
            </a:endParaRPr>
          </a:p>
        </p:txBody>
      </p:sp>
      <p:sp>
        <p:nvSpPr>
          <p:cNvPr id="15" name="5-Point Star 14"/>
          <p:cNvSpPr/>
          <p:nvPr/>
        </p:nvSpPr>
        <p:spPr>
          <a:xfrm>
            <a:off x="4648200" y="5105400"/>
            <a:ext cx="228600" cy="228600"/>
          </a:xfrm>
          <a:prstGeom prst="star5">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latin typeface="Calibri" pitchFamily="34" charset="0"/>
              <a:cs typeface="Tahoma" pitchFamily="34" charset="0"/>
            </a:endParaRPr>
          </a:p>
        </p:txBody>
      </p:sp>
      <p:sp>
        <p:nvSpPr>
          <p:cNvPr id="16" name="5-Point Star 15"/>
          <p:cNvSpPr/>
          <p:nvPr/>
        </p:nvSpPr>
        <p:spPr>
          <a:xfrm>
            <a:off x="2819400" y="4038600"/>
            <a:ext cx="228600" cy="228600"/>
          </a:xfrm>
          <a:prstGeom prst="star5">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latin typeface="Calibri" pitchFamily="34" charset="0"/>
              <a:cs typeface="Tahoma" pitchFamily="34" charset="0"/>
            </a:endParaRPr>
          </a:p>
        </p:txBody>
      </p:sp>
      <p:sp>
        <p:nvSpPr>
          <p:cNvPr id="17" name="5-Point Star 16"/>
          <p:cNvSpPr/>
          <p:nvPr/>
        </p:nvSpPr>
        <p:spPr>
          <a:xfrm>
            <a:off x="3810000" y="4495800"/>
            <a:ext cx="228600" cy="228600"/>
          </a:xfrm>
          <a:prstGeom prst="star5">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latin typeface="Calibri" pitchFamily="34" charset="0"/>
              <a:cs typeface="Tahoma" pitchFamily="34" charset="0"/>
            </a:endParaRPr>
          </a:p>
        </p:txBody>
      </p:sp>
      <p:sp>
        <p:nvSpPr>
          <p:cNvPr id="18" name="5-Point Star 17"/>
          <p:cNvSpPr/>
          <p:nvPr/>
        </p:nvSpPr>
        <p:spPr>
          <a:xfrm>
            <a:off x="1828800" y="3352800"/>
            <a:ext cx="228600" cy="228600"/>
          </a:xfrm>
          <a:prstGeom prst="star5">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latin typeface="Calibri" pitchFamily="34" charset="0"/>
              <a:cs typeface="Tahoma" pitchFamily="34" charset="0"/>
            </a:endParaRPr>
          </a:p>
        </p:txBody>
      </p:sp>
      <p:sp>
        <p:nvSpPr>
          <p:cNvPr id="19" name="5-Point Star 18"/>
          <p:cNvSpPr/>
          <p:nvPr/>
        </p:nvSpPr>
        <p:spPr>
          <a:xfrm>
            <a:off x="3657600" y="4191000"/>
            <a:ext cx="228600" cy="228600"/>
          </a:xfrm>
          <a:prstGeom prst="star5">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latin typeface="Calibri" pitchFamily="34" charset="0"/>
              <a:cs typeface="Tahoma" pitchFamily="34" charset="0"/>
            </a:endParaRPr>
          </a:p>
        </p:txBody>
      </p:sp>
      <p:sp>
        <p:nvSpPr>
          <p:cNvPr id="20" name="5-Point Star 19"/>
          <p:cNvSpPr/>
          <p:nvPr/>
        </p:nvSpPr>
        <p:spPr>
          <a:xfrm>
            <a:off x="3810000" y="3657600"/>
            <a:ext cx="228600" cy="228600"/>
          </a:xfrm>
          <a:prstGeom prst="star5">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latin typeface="Calibri" pitchFamily="34" charset="0"/>
              <a:cs typeface="Tahoma" pitchFamily="34" charset="0"/>
            </a:endParaRPr>
          </a:p>
        </p:txBody>
      </p:sp>
      <p:sp>
        <p:nvSpPr>
          <p:cNvPr id="21" name="5-Point Star 20"/>
          <p:cNvSpPr/>
          <p:nvPr/>
        </p:nvSpPr>
        <p:spPr>
          <a:xfrm>
            <a:off x="3048000" y="3352800"/>
            <a:ext cx="228600" cy="228600"/>
          </a:xfrm>
          <a:prstGeom prst="star5">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latin typeface="Calibri" pitchFamily="34" charset="0"/>
              <a:cs typeface="Tahoma" pitchFamily="34" charset="0"/>
            </a:endParaRPr>
          </a:p>
        </p:txBody>
      </p:sp>
      <p:sp>
        <p:nvSpPr>
          <p:cNvPr id="22" name="5-Point Star 21"/>
          <p:cNvSpPr/>
          <p:nvPr/>
        </p:nvSpPr>
        <p:spPr>
          <a:xfrm>
            <a:off x="2590800" y="3429000"/>
            <a:ext cx="228600" cy="228600"/>
          </a:xfrm>
          <a:prstGeom prst="star5">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latin typeface="Calibri" pitchFamily="34" charset="0"/>
              <a:cs typeface="Tahoma" pitchFamily="34" charset="0"/>
            </a:endParaRPr>
          </a:p>
        </p:txBody>
      </p:sp>
      <p:sp>
        <p:nvSpPr>
          <p:cNvPr id="23" name="5-Point Star 22"/>
          <p:cNvSpPr/>
          <p:nvPr/>
        </p:nvSpPr>
        <p:spPr>
          <a:xfrm>
            <a:off x="2057400" y="2819400"/>
            <a:ext cx="228600" cy="228600"/>
          </a:xfrm>
          <a:prstGeom prst="star5">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latin typeface="Calibri" pitchFamily="34" charset="0"/>
              <a:cs typeface="Tahoma" pitchFamily="34" charset="0"/>
            </a:endParaRPr>
          </a:p>
        </p:txBody>
      </p:sp>
      <p:sp>
        <p:nvSpPr>
          <p:cNvPr id="24" name="5-Point Star 23"/>
          <p:cNvSpPr/>
          <p:nvPr/>
        </p:nvSpPr>
        <p:spPr>
          <a:xfrm>
            <a:off x="1066800" y="2743200"/>
            <a:ext cx="228600" cy="228600"/>
          </a:xfrm>
          <a:prstGeom prst="star5">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latin typeface="Calibri" pitchFamily="34" charset="0"/>
              <a:cs typeface="Tahoma" pitchFamily="34" charset="0"/>
            </a:endParaRPr>
          </a:p>
        </p:txBody>
      </p:sp>
      <p:sp>
        <p:nvSpPr>
          <p:cNvPr id="25" name="TextBox 24"/>
          <p:cNvSpPr txBox="1"/>
          <p:nvPr/>
        </p:nvSpPr>
        <p:spPr>
          <a:xfrm>
            <a:off x="1981200" y="1752600"/>
            <a:ext cx="1981200" cy="369332"/>
          </a:xfrm>
          <a:prstGeom prst="rect">
            <a:avLst/>
          </a:prstGeom>
          <a:noFill/>
          <a:ln w="28575">
            <a:noFill/>
          </a:ln>
          <a:effectLst/>
        </p:spPr>
        <p:txBody>
          <a:bodyPr wrap="square" rtlCol="0">
            <a:spAutoFit/>
          </a:bodyPr>
          <a:lstStyle/>
          <a:p>
            <a:r>
              <a:rPr lang="en-US" b="1" dirty="0" smtClean="0">
                <a:solidFill>
                  <a:schemeClr val="bg1"/>
                </a:solidFill>
                <a:latin typeface="Trebuchet MS" pitchFamily="34" charset="0"/>
              </a:rPr>
              <a:t>Process / Plant</a:t>
            </a:r>
          </a:p>
        </p:txBody>
      </p:sp>
      <p:sp>
        <p:nvSpPr>
          <p:cNvPr id="26" name="Oval 25"/>
          <p:cNvSpPr/>
          <p:nvPr/>
        </p:nvSpPr>
        <p:spPr>
          <a:xfrm>
            <a:off x="152400" y="1219200"/>
            <a:ext cx="1143000" cy="1066800"/>
          </a:xfrm>
          <a:prstGeom prst="ellipse">
            <a:avLst/>
          </a:prstGeom>
          <a:solidFill>
            <a:srgbClr val="FFC000"/>
          </a:solidFill>
          <a:ln w="28575">
            <a:solidFill>
              <a:srgbClr val="00A9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pitchFamily="34" charset="0"/>
                <a:cs typeface="Tahoma" pitchFamily="34" charset="0"/>
              </a:rPr>
              <a:t>Raw</a:t>
            </a:r>
          </a:p>
          <a:p>
            <a:pPr algn="ctr"/>
            <a:r>
              <a:rPr lang="en-US" sz="1200" dirty="0" smtClean="0">
                <a:solidFill>
                  <a:schemeClr val="tx1"/>
                </a:solidFill>
                <a:latin typeface="Calibri" pitchFamily="34" charset="0"/>
                <a:cs typeface="Tahoma" pitchFamily="34" charset="0"/>
              </a:rPr>
              <a:t>Materials</a:t>
            </a:r>
          </a:p>
        </p:txBody>
      </p:sp>
      <p:sp>
        <p:nvSpPr>
          <p:cNvPr id="27" name="Oval 26"/>
          <p:cNvSpPr/>
          <p:nvPr/>
        </p:nvSpPr>
        <p:spPr>
          <a:xfrm>
            <a:off x="4724400" y="5257800"/>
            <a:ext cx="1143000" cy="1066800"/>
          </a:xfrm>
          <a:prstGeom prst="ellipse">
            <a:avLst/>
          </a:prstGeom>
          <a:solidFill>
            <a:srgbClr val="FFFF00"/>
          </a:solidFill>
          <a:ln w="28575">
            <a:solidFill>
              <a:srgbClr val="00A9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Calibri" pitchFamily="34" charset="0"/>
                <a:cs typeface="Tahoma" pitchFamily="34" charset="0"/>
              </a:rPr>
              <a:t>Patient</a:t>
            </a:r>
          </a:p>
        </p:txBody>
      </p:sp>
      <p:sp>
        <p:nvSpPr>
          <p:cNvPr id="28" name="5-Point Star 27"/>
          <p:cNvSpPr/>
          <p:nvPr/>
        </p:nvSpPr>
        <p:spPr>
          <a:xfrm>
            <a:off x="838200" y="1447800"/>
            <a:ext cx="228600" cy="228600"/>
          </a:xfrm>
          <a:prstGeom prst="star5">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latin typeface="Calibri" pitchFamily="34" charset="0"/>
              <a:cs typeface="Tahoma" pitchFamily="34" charset="0"/>
            </a:endParaRPr>
          </a:p>
        </p:txBody>
      </p:sp>
      <p:sp>
        <p:nvSpPr>
          <p:cNvPr id="29" name="5-Point Star 28"/>
          <p:cNvSpPr/>
          <p:nvPr/>
        </p:nvSpPr>
        <p:spPr>
          <a:xfrm>
            <a:off x="609600" y="1981200"/>
            <a:ext cx="228600" cy="228600"/>
          </a:xfrm>
          <a:prstGeom prst="star5">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latin typeface="Calibri" pitchFamily="34" charset="0"/>
              <a:cs typeface="Tahom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ASG internal">
  <a:themeElements>
    <a:clrScheme name="PASG">
      <a:dk1>
        <a:srgbClr val="616365"/>
      </a:dk1>
      <a:lt1>
        <a:sysClr val="window" lastClr="FFFFFF"/>
      </a:lt1>
      <a:dk2>
        <a:srgbClr val="000000"/>
      </a:dk2>
      <a:lt2>
        <a:srgbClr val="F2F2F2"/>
      </a:lt2>
      <a:accent1>
        <a:srgbClr val="0093CF"/>
      </a:accent1>
      <a:accent2>
        <a:srgbClr val="CC2929"/>
      </a:accent2>
      <a:accent3>
        <a:srgbClr val="00A94F"/>
      </a:accent3>
      <a:accent4>
        <a:srgbClr val="4A245E"/>
      </a:accent4>
      <a:accent5>
        <a:srgbClr val="D6006E"/>
      </a:accent5>
      <a:accent6>
        <a:srgbClr val="F7D41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00A94F"/>
          </a:solidFill>
        </a:ln>
        <a:effectLst/>
      </a:spPr>
      <a:bodyPr rtlCol="0" anchor="ctr"/>
      <a:lstStyle>
        <a:defPPr algn="ctr">
          <a:defRPr dirty="0" smtClean="0">
            <a:solidFill>
              <a:schemeClr val="tx1"/>
            </a:solidFill>
            <a:latin typeface="Calibri" pitchFamily="34" charset="0"/>
            <a:cs typeface="Tahoma" pitchFamily="34" charset="0"/>
          </a:defRPr>
        </a:defPPr>
      </a:lstStyle>
      <a:style>
        <a:lnRef idx="1">
          <a:schemeClr val="accent1"/>
        </a:lnRef>
        <a:fillRef idx="3">
          <a:schemeClr val="accent1"/>
        </a:fillRef>
        <a:effectRef idx="2">
          <a:schemeClr val="accent1"/>
        </a:effectRef>
        <a:fontRef idx="minor">
          <a:schemeClr val="lt1"/>
        </a:fontRef>
      </a:style>
    </a:spDef>
    <a:lnDef>
      <a:spPr>
        <a:ln w="28575" cap="rnd">
          <a:solidFill>
            <a:srgbClr val="00A94F"/>
          </a:solidFill>
          <a:prstDash val="soli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ln w="28575">
          <a:solidFill>
            <a:srgbClr val="00A94F"/>
          </a:solidFill>
        </a:ln>
        <a:effectLst/>
      </a:spPr>
      <a:bodyPr wrap="none" rtlCol="0">
        <a:spAutoFit/>
      </a:bodyPr>
      <a:lstStyle>
        <a:defPPr>
          <a:defRPr b="1" dirty="0" smtClean="0">
            <a:latin typeface="Trebuchet MS"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PASG internal</Template>
  <TotalTime>2646</TotalTime>
  <Words>996</Words>
  <Application>Microsoft Office PowerPoint</Application>
  <PresentationFormat>On-screen Show (4:3)</PresentationFormat>
  <Paragraphs>176</Paragraphs>
  <Slides>17</Slides>
  <Notes>10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PASG internal</vt:lpstr>
      <vt:lpstr>Rapid Micro Methods     PPAR 2013</vt:lpstr>
      <vt:lpstr>Biologics II: RMM</vt:lpstr>
      <vt:lpstr>PowerPoint Presentation</vt:lpstr>
      <vt:lpstr>USP &lt;1117&gt;</vt:lpstr>
      <vt:lpstr>PPAR Survey</vt:lpstr>
      <vt:lpstr>PPAR Survey</vt:lpstr>
      <vt:lpstr>Current Micro Lab Testing</vt:lpstr>
      <vt:lpstr>Who owns RMMs?</vt:lpstr>
      <vt:lpstr>Current Micro Testing</vt:lpstr>
      <vt:lpstr>PowerPoint Presentation</vt:lpstr>
      <vt:lpstr>PowerPoint Presentation</vt:lpstr>
      <vt:lpstr>Model Implementations</vt:lpstr>
      <vt:lpstr>Successful Platforms</vt:lpstr>
      <vt:lpstr> RMM Challenges</vt:lpstr>
      <vt:lpstr>Industry Perspectives</vt:lpstr>
      <vt:lpstr>Questions?</vt:lpstr>
      <vt:lpstr>Traditional Micro Challenges</vt:lpstr>
    </vt:vector>
  </TitlesOfParts>
  <Company>Pfizer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Charles River EndoSafe PTS/MCS system for Endotoxin Testing</dc:title>
  <dc:creator>Jeffrey Weber</dc:creator>
  <cp:lastModifiedBy>Justin Pritchard</cp:lastModifiedBy>
  <cp:revision>298</cp:revision>
  <dcterms:created xsi:type="dcterms:W3CDTF">2013-02-08T12:32:57Z</dcterms:created>
  <dcterms:modified xsi:type="dcterms:W3CDTF">2013-11-05T22:32:12Z</dcterms:modified>
</cp:coreProperties>
</file>